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7" r:id="rId4"/>
    <p:sldId id="259" r:id="rId5"/>
    <p:sldId id="268" r:id="rId6"/>
    <p:sldId id="269" r:id="rId7"/>
    <p:sldId id="260" r:id="rId8"/>
    <p:sldId id="261" r:id="rId9"/>
    <p:sldId id="270" r:id="rId10"/>
    <p:sldId id="271" r:id="rId11"/>
    <p:sldId id="262" r:id="rId12"/>
    <p:sldId id="272" r:id="rId13"/>
    <p:sldId id="263" r:id="rId14"/>
    <p:sldId id="273" r:id="rId15"/>
    <p:sldId id="264" r:id="rId16"/>
    <p:sldId id="275" r:id="rId17"/>
    <p:sldId id="274" r:id="rId18"/>
    <p:sldId id="265" r:id="rId19"/>
    <p:sldId id="266" r:id="rId20"/>
    <p:sldId id="257" r:id="rId21"/>
    <p:sldId id="276" r:id="rId22"/>
    <p:sldId id="277" r:id="rId2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_rels/data9.xml.rels><?xml version="1.0" encoding="UTF-8" standalone="yes"?>
<Relationships xmlns="http://schemas.openxmlformats.org/package/2006/relationships"><Relationship Id="rId1" Type="http://schemas.openxmlformats.org/officeDocument/2006/relationships/image" Target="../media/image27.png"/></Relationships>
</file>

<file path=ppt/diagrams/_rels/drawing9.xml.rels><?xml version="1.0" encoding="UTF-8" standalone="yes"?>
<Relationships xmlns="http://schemas.openxmlformats.org/package/2006/relationships"><Relationship Id="rId1" Type="http://schemas.openxmlformats.org/officeDocument/2006/relationships/image" Target="../media/image27.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842BCE-BE5B-4CC6-A734-864553F60C50}"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E58F9DA6-F914-47D3-A4CE-3731F7B2DF1F}">
      <dgm:prSet custT="1"/>
      <dgm:spPr>
        <a:solidFill>
          <a:srgbClr val="92D050">
            <a:alpha val="90000"/>
          </a:srgbClr>
        </a:solidFill>
        <a:scene3d>
          <a:camera prst="isometricOffAxis1Right"/>
          <a:lightRig rig="threePt" dir="t"/>
        </a:scene3d>
      </dgm:spPr>
      <dgm:t>
        <a:bodyPr/>
        <a:lstStyle/>
        <a:p>
          <a:pPr rtl="0"/>
          <a:r>
            <a:rPr lang="es-CO" sz="3200" dirty="0" smtClean="0"/>
            <a:t>El hombre fue dotado originalmente de facultades nobles y de una mente bien equilibrada. Era perfecto y estaba en armonía con Dios. Sus pensamientos eran puros y sus designios santos. </a:t>
          </a:r>
          <a:endParaRPr lang="es-CO" sz="3200" dirty="0"/>
        </a:p>
      </dgm:t>
    </dgm:pt>
    <dgm:pt modelId="{4BAD6C25-B3D5-42F7-B1E1-261D6442E725}" type="parTrans" cxnId="{40DF13E5-229A-46CB-9426-89085D7FDD84}">
      <dgm:prSet/>
      <dgm:spPr/>
      <dgm:t>
        <a:bodyPr/>
        <a:lstStyle/>
        <a:p>
          <a:endParaRPr lang="es-CO"/>
        </a:p>
      </dgm:t>
    </dgm:pt>
    <dgm:pt modelId="{9D99C0BA-6B3A-4BE6-B0F7-924909AC0ED0}" type="sibTrans" cxnId="{40DF13E5-229A-46CB-9426-89085D7FDD84}">
      <dgm:prSet/>
      <dgm:spPr/>
      <dgm:t>
        <a:bodyPr/>
        <a:lstStyle/>
        <a:p>
          <a:endParaRPr lang="es-CO"/>
        </a:p>
      </dgm:t>
    </dgm:pt>
    <dgm:pt modelId="{C2279AA0-412B-4A49-91C9-26065F22E831}" type="pres">
      <dgm:prSet presAssocID="{6A842BCE-BE5B-4CC6-A734-864553F60C50}" presName="compositeShape" presStyleCnt="0">
        <dgm:presLayoutVars>
          <dgm:dir/>
          <dgm:resizeHandles/>
        </dgm:presLayoutVars>
      </dgm:prSet>
      <dgm:spPr/>
      <dgm:t>
        <a:bodyPr/>
        <a:lstStyle/>
        <a:p>
          <a:endParaRPr lang="es-CO"/>
        </a:p>
      </dgm:t>
    </dgm:pt>
    <dgm:pt modelId="{C3E8B319-90EA-4A66-8435-D235A430915C}" type="pres">
      <dgm:prSet presAssocID="{6A842BCE-BE5B-4CC6-A734-864553F60C50}" presName="pyramid" presStyleLbl="node1" presStyleIdx="0" presStyleCnt="1"/>
      <dgm:spPr>
        <a:solidFill>
          <a:srgbClr val="002060"/>
        </a:solidFill>
      </dgm:spPr>
    </dgm:pt>
    <dgm:pt modelId="{9339146F-C45D-45E2-B319-58099BCD03EC}" type="pres">
      <dgm:prSet presAssocID="{6A842BCE-BE5B-4CC6-A734-864553F60C50}" presName="theList" presStyleCnt="0"/>
      <dgm:spPr/>
    </dgm:pt>
    <dgm:pt modelId="{2959043B-FCCC-421F-9649-51DEC62E7E34}" type="pres">
      <dgm:prSet presAssocID="{E58F9DA6-F914-47D3-A4CE-3731F7B2DF1F}" presName="aNode" presStyleLbl="fgAcc1" presStyleIdx="0" presStyleCnt="1" custScaleX="257067">
        <dgm:presLayoutVars>
          <dgm:bulletEnabled val="1"/>
        </dgm:presLayoutVars>
      </dgm:prSet>
      <dgm:spPr/>
      <dgm:t>
        <a:bodyPr/>
        <a:lstStyle/>
        <a:p>
          <a:endParaRPr lang="es-CO"/>
        </a:p>
      </dgm:t>
    </dgm:pt>
    <dgm:pt modelId="{11404F75-0176-4706-AF48-73CBB6140CF2}" type="pres">
      <dgm:prSet presAssocID="{E58F9DA6-F914-47D3-A4CE-3731F7B2DF1F}" presName="aSpace" presStyleCnt="0"/>
      <dgm:spPr/>
    </dgm:pt>
  </dgm:ptLst>
  <dgm:cxnLst>
    <dgm:cxn modelId="{40DF13E5-229A-46CB-9426-89085D7FDD84}" srcId="{6A842BCE-BE5B-4CC6-A734-864553F60C50}" destId="{E58F9DA6-F914-47D3-A4CE-3731F7B2DF1F}" srcOrd="0" destOrd="0" parTransId="{4BAD6C25-B3D5-42F7-B1E1-261D6442E725}" sibTransId="{9D99C0BA-6B3A-4BE6-B0F7-924909AC0ED0}"/>
    <dgm:cxn modelId="{8EC043B9-6A07-4BAE-A29E-3F0D9587FEC2}" type="presOf" srcId="{6A842BCE-BE5B-4CC6-A734-864553F60C50}" destId="{C2279AA0-412B-4A49-91C9-26065F22E831}" srcOrd="0" destOrd="0" presId="urn:microsoft.com/office/officeart/2005/8/layout/pyramid2"/>
    <dgm:cxn modelId="{5B373F71-69F1-4BBE-AC5A-8C36E25A60F7}" type="presOf" srcId="{E58F9DA6-F914-47D3-A4CE-3731F7B2DF1F}" destId="{2959043B-FCCC-421F-9649-51DEC62E7E34}" srcOrd="0" destOrd="0" presId="urn:microsoft.com/office/officeart/2005/8/layout/pyramid2"/>
    <dgm:cxn modelId="{76D8794A-0496-471B-B0F7-E1E3A39DD550}" type="presParOf" srcId="{C2279AA0-412B-4A49-91C9-26065F22E831}" destId="{C3E8B319-90EA-4A66-8435-D235A430915C}" srcOrd="0" destOrd="0" presId="urn:microsoft.com/office/officeart/2005/8/layout/pyramid2"/>
    <dgm:cxn modelId="{7B2CBF28-6F27-43C0-AE5F-3E4EED009923}" type="presParOf" srcId="{C2279AA0-412B-4A49-91C9-26065F22E831}" destId="{9339146F-C45D-45E2-B319-58099BCD03EC}" srcOrd="1" destOrd="0" presId="urn:microsoft.com/office/officeart/2005/8/layout/pyramid2"/>
    <dgm:cxn modelId="{0E98B4DD-EBD0-4842-BB19-263856C5337E}" type="presParOf" srcId="{9339146F-C45D-45E2-B319-58099BCD03EC}" destId="{2959043B-FCCC-421F-9649-51DEC62E7E34}" srcOrd="0" destOrd="0" presId="urn:microsoft.com/office/officeart/2005/8/layout/pyramid2"/>
    <dgm:cxn modelId="{934BCAB6-27DA-4CD3-8792-4062852575A2}" type="presParOf" srcId="{9339146F-C45D-45E2-B319-58099BCD03EC}" destId="{11404F75-0176-4706-AF48-73CBB6140CF2}" srcOrd="1"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212048F-C21B-42F2-AE1D-5A9A396AE25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4AD8EA3E-6672-4A3C-9885-53172B968868}">
      <dgm:prSet/>
      <dgm:spPr>
        <a:solidFill>
          <a:srgbClr val="002060"/>
        </a:solidFill>
        <a:scene3d>
          <a:camera prst="isometricOffAxis1Right"/>
          <a:lightRig rig="threePt" dir="t"/>
        </a:scene3d>
        <a:sp3d>
          <a:bevelT w="152400" h="50800" prst="softRound"/>
        </a:sp3d>
      </dgm:spPr>
      <dgm:t>
        <a:bodyPr/>
        <a:lstStyle/>
        <a:p>
          <a:pPr algn="ctr" rtl="0"/>
          <a:r>
            <a:rPr lang="es-CO" dirty="0" smtClean="0"/>
            <a:t>El pecador no podría ser feliz en la presencia de Dios; rehuiría la compañía de los seres santos. Si se le permitiera entrar al cielo, no hallaría allí gozo. El espíritu de amor desintegrado que reina allí, donde responde cada corazón al corazón de Amor Infinito, no hallaría respuesta en su alma. </a:t>
          </a:r>
        </a:p>
      </dgm:t>
    </dgm:pt>
    <dgm:pt modelId="{8D7DCF35-23AF-47C2-A421-06EFD8161935}" type="parTrans" cxnId="{2B673DD5-B5FA-45CD-B05C-742BFFD646F6}">
      <dgm:prSet/>
      <dgm:spPr/>
      <dgm:t>
        <a:bodyPr/>
        <a:lstStyle/>
        <a:p>
          <a:endParaRPr lang="es-CO"/>
        </a:p>
      </dgm:t>
    </dgm:pt>
    <dgm:pt modelId="{5C33EFD4-5887-4A26-886E-58FC522C567E}" type="sibTrans" cxnId="{2B673DD5-B5FA-45CD-B05C-742BFFD646F6}">
      <dgm:prSet/>
      <dgm:spPr/>
      <dgm:t>
        <a:bodyPr/>
        <a:lstStyle/>
        <a:p>
          <a:endParaRPr lang="es-CO"/>
        </a:p>
      </dgm:t>
    </dgm:pt>
    <dgm:pt modelId="{20B1DF74-49A0-405A-96B5-5CF3F3963C38}" type="pres">
      <dgm:prSet presAssocID="{0212048F-C21B-42F2-AE1D-5A9A396AE25D}" presName="linear" presStyleCnt="0">
        <dgm:presLayoutVars>
          <dgm:animLvl val="lvl"/>
          <dgm:resizeHandles val="exact"/>
        </dgm:presLayoutVars>
      </dgm:prSet>
      <dgm:spPr/>
      <dgm:t>
        <a:bodyPr/>
        <a:lstStyle/>
        <a:p>
          <a:endParaRPr lang="es-CO"/>
        </a:p>
      </dgm:t>
    </dgm:pt>
    <dgm:pt modelId="{0FA58EDD-7F0E-4E2E-8A9A-389DE90F625F}" type="pres">
      <dgm:prSet presAssocID="{4AD8EA3E-6672-4A3C-9885-53172B968868}" presName="parentText" presStyleLbl="node1" presStyleIdx="0" presStyleCnt="1" custScaleX="99749">
        <dgm:presLayoutVars>
          <dgm:chMax val="0"/>
          <dgm:bulletEnabled val="1"/>
        </dgm:presLayoutVars>
      </dgm:prSet>
      <dgm:spPr/>
      <dgm:t>
        <a:bodyPr/>
        <a:lstStyle/>
        <a:p>
          <a:endParaRPr lang="es-CO"/>
        </a:p>
      </dgm:t>
    </dgm:pt>
  </dgm:ptLst>
  <dgm:cxnLst>
    <dgm:cxn modelId="{43F585AC-2DCF-46FC-B105-363FAECA641D}" type="presOf" srcId="{4AD8EA3E-6672-4A3C-9885-53172B968868}" destId="{0FA58EDD-7F0E-4E2E-8A9A-389DE90F625F}" srcOrd="0" destOrd="0" presId="urn:microsoft.com/office/officeart/2005/8/layout/vList2"/>
    <dgm:cxn modelId="{F2F02F7B-1678-4851-A7DA-F52260CB7519}" type="presOf" srcId="{0212048F-C21B-42F2-AE1D-5A9A396AE25D}" destId="{20B1DF74-49A0-405A-96B5-5CF3F3963C38}" srcOrd="0" destOrd="0" presId="urn:microsoft.com/office/officeart/2005/8/layout/vList2"/>
    <dgm:cxn modelId="{2B673DD5-B5FA-45CD-B05C-742BFFD646F6}" srcId="{0212048F-C21B-42F2-AE1D-5A9A396AE25D}" destId="{4AD8EA3E-6672-4A3C-9885-53172B968868}" srcOrd="0" destOrd="0" parTransId="{8D7DCF35-23AF-47C2-A421-06EFD8161935}" sibTransId="{5C33EFD4-5887-4A26-886E-58FC522C567E}"/>
    <dgm:cxn modelId="{D45BC1C0-5E33-4A28-B9C3-98FA0A5D7762}" type="presParOf" srcId="{20B1DF74-49A0-405A-96B5-5CF3F3963C38}" destId="{0FA58EDD-7F0E-4E2E-8A9A-389DE90F625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7284342-AB08-4A80-B1D6-2897522E2B5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C83E58F1-8519-4990-A8E0-30962EB9B902}">
      <dgm:prSet custT="1"/>
      <dgm:spPr>
        <a:solidFill>
          <a:schemeClr val="accent3">
            <a:lumMod val="50000"/>
          </a:schemeClr>
        </a:solidFill>
        <a:scene3d>
          <a:camera prst="isometricOffAxis2Left"/>
          <a:lightRig rig="threePt" dir="t"/>
        </a:scene3d>
      </dgm:spPr>
      <dgm:t>
        <a:bodyPr/>
        <a:lstStyle/>
        <a:p>
          <a:pPr algn="ctr" rtl="0"/>
          <a:r>
            <a:rPr lang="es-CO" sz="2400" dirty="0" smtClean="0"/>
            <a:t>Es imposible, con nuestras propias fuerzas, librarnos del abismo de pecado en el cual estamos sumidos. Nuestros corazones son malos y no podemos cambiarlos. Job dice: "¿</a:t>
          </a:r>
          <a:r>
            <a:rPr lang="es-CO" sz="2400" b="1" dirty="0" smtClean="0"/>
            <a:t>Quién hará limpio a lo inmundo</a:t>
          </a:r>
          <a:r>
            <a:rPr lang="es-CO" sz="2400" dirty="0" smtClean="0"/>
            <a:t>? Nadie." </a:t>
          </a:r>
          <a:r>
            <a:rPr lang="es-CO" sz="2400" b="1" u="sng" dirty="0" smtClean="0"/>
            <a:t>(Job 14:4)</a:t>
          </a:r>
          <a:r>
            <a:rPr lang="es-CO" sz="2400" dirty="0" smtClean="0"/>
            <a:t>.</a:t>
          </a:r>
        </a:p>
        <a:p>
          <a:pPr algn="ctr" rtl="0"/>
          <a:r>
            <a:rPr lang="es-CO" sz="2400" dirty="0" smtClean="0"/>
            <a:t> "</a:t>
          </a:r>
          <a:r>
            <a:rPr lang="es-CO" sz="2400" b="1" dirty="0" smtClean="0"/>
            <a:t>Los designios de la carne son enemistad contra Dios; porque no se sujetan a la ley de Dios, ni tampoco pueden</a:t>
          </a:r>
          <a:r>
            <a:rPr lang="es-CO" sz="2400" dirty="0" smtClean="0"/>
            <a:t>." </a:t>
          </a:r>
          <a:r>
            <a:rPr lang="es-CO" sz="2400" b="1" u="sng" dirty="0" smtClean="0"/>
            <a:t>(Romanos 8:7)</a:t>
          </a:r>
          <a:r>
            <a:rPr lang="es-CO" sz="2400" b="1" u="none" dirty="0" smtClean="0"/>
            <a:t>. </a:t>
          </a:r>
        </a:p>
        <a:p>
          <a:pPr algn="ctr" rtl="0"/>
          <a:r>
            <a:rPr lang="es-CO" sz="2400" b="1" dirty="0" smtClean="0">
              <a:solidFill>
                <a:srgbClr val="FFFF00"/>
              </a:solidFill>
            </a:rPr>
            <a:t>La educación, la cultura, el ejercicio de la voluntad, el esfuerzo humano, todos tienen su propia esfera, pero aquí no tienen poder. Estas cosas pueden producir un cambio exterior en la conducta, pero no pueden cambiar el corazón, no pueden purificar los manantiales de la vida. </a:t>
          </a:r>
        </a:p>
        <a:p>
          <a:pPr algn="ctr" rtl="0"/>
          <a:r>
            <a:rPr lang="es-CO" sz="2400" dirty="0" smtClean="0"/>
            <a:t>Debe haber un poder que obre dentro de nosotros, una nueva vida de lo alto, antes de que el hombre pueda convertirse del pecado a la santidad. Ese poder es Cristo. Sólo su gracia puede vivificar las facultades muertas del alma, y atraerlas a Dios, a la santidad. </a:t>
          </a:r>
          <a:endParaRPr lang="es-CO" sz="2400" dirty="0"/>
        </a:p>
      </dgm:t>
    </dgm:pt>
    <dgm:pt modelId="{C6FE1AA7-F7C4-435B-B4E5-BD3CC85BFB04}" type="parTrans" cxnId="{F2C79759-A303-4D7F-911F-E0CCDED5F0BD}">
      <dgm:prSet/>
      <dgm:spPr/>
      <dgm:t>
        <a:bodyPr/>
        <a:lstStyle/>
        <a:p>
          <a:endParaRPr lang="es-CO"/>
        </a:p>
      </dgm:t>
    </dgm:pt>
    <dgm:pt modelId="{EAAB370F-1B22-4539-8103-0A2401017B91}" type="sibTrans" cxnId="{F2C79759-A303-4D7F-911F-E0CCDED5F0BD}">
      <dgm:prSet/>
      <dgm:spPr/>
      <dgm:t>
        <a:bodyPr/>
        <a:lstStyle/>
        <a:p>
          <a:endParaRPr lang="es-CO"/>
        </a:p>
      </dgm:t>
    </dgm:pt>
    <dgm:pt modelId="{AE31F59D-D561-46A0-8058-F890EF18790D}" type="pres">
      <dgm:prSet presAssocID="{27284342-AB08-4A80-B1D6-2897522E2B56}" presName="linear" presStyleCnt="0">
        <dgm:presLayoutVars>
          <dgm:animLvl val="lvl"/>
          <dgm:resizeHandles val="exact"/>
        </dgm:presLayoutVars>
      </dgm:prSet>
      <dgm:spPr/>
      <dgm:t>
        <a:bodyPr/>
        <a:lstStyle/>
        <a:p>
          <a:endParaRPr lang="es-CO"/>
        </a:p>
      </dgm:t>
    </dgm:pt>
    <dgm:pt modelId="{6EA187FC-2CAA-45C0-8540-47CFC6AF0CA9}" type="pres">
      <dgm:prSet presAssocID="{C83E58F1-8519-4990-A8E0-30962EB9B902}" presName="parentText" presStyleLbl="node1" presStyleIdx="0" presStyleCnt="1">
        <dgm:presLayoutVars>
          <dgm:chMax val="0"/>
          <dgm:bulletEnabled val="1"/>
        </dgm:presLayoutVars>
      </dgm:prSet>
      <dgm:spPr/>
      <dgm:t>
        <a:bodyPr/>
        <a:lstStyle/>
        <a:p>
          <a:endParaRPr lang="es-CO"/>
        </a:p>
      </dgm:t>
    </dgm:pt>
  </dgm:ptLst>
  <dgm:cxnLst>
    <dgm:cxn modelId="{488BDF13-FB6F-4C9A-BFE3-C3E6AED21856}" type="presOf" srcId="{27284342-AB08-4A80-B1D6-2897522E2B56}" destId="{AE31F59D-D561-46A0-8058-F890EF18790D}" srcOrd="0" destOrd="0" presId="urn:microsoft.com/office/officeart/2005/8/layout/vList2"/>
    <dgm:cxn modelId="{F2C79759-A303-4D7F-911F-E0CCDED5F0BD}" srcId="{27284342-AB08-4A80-B1D6-2897522E2B56}" destId="{C83E58F1-8519-4990-A8E0-30962EB9B902}" srcOrd="0" destOrd="0" parTransId="{C6FE1AA7-F7C4-435B-B4E5-BD3CC85BFB04}" sibTransId="{EAAB370F-1B22-4539-8103-0A2401017B91}"/>
    <dgm:cxn modelId="{922F61E7-0987-4CA9-AB1F-83E110BCD02B}" type="presOf" srcId="{C83E58F1-8519-4990-A8E0-30962EB9B902}" destId="{6EA187FC-2CAA-45C0-8540-47CFC6AF0CA9}" srcOrd="0" destOrd="0" presId="urn:microsoft.com/office/officeart/2005/8/layout/vList2"/>
    <dgm:cxn modelId="{93CF416B-90F6-44D6-99C5-4534BA2A5EA7}" type="presParOf" srcId="{AE31F59D-D561-46A0-8058-F890EF18790D}" destId="{6EA187FC-2CAA-45C0-8540-47CFC6AF0CA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8AFFEE2-272E-4596-8FEF-878A9CF4645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1E245FA9-0DAB-4822-A641-76FD96A9E53C}">
      <dgm:prSet custT="1"/>
      <dgm:spPr>
        <a:solidFill>
          <a:schemeClr val="accent2">
            <a:lumMod val="75000"/>
          </a:schemeClr>
        </a:solidFill>
        <a:scene3d>
          <a:camera prst="isometricOffAxis1Right"/>
          <a:lightRig rig="threePt" dir="t"/>
        </a:scene3d>
      </dgm:spPr>
      <dgm:t>
        <a:bodyPr/>
        <a:lstStyle/>
        <a:p>
          <a:pPr rtl="0"/>
          <a:r>
            <a:rPr lang="es-CO" sz="2400" dirty="0" smtClean="0"/>
            <a:t>El Salvador dijo: "</a:t>
          </a:r>
          <a:r>
            <a:rPr lang="es-CO" sz="2400" b="1" dirty="0" smtClean="0"/>
            <a:t>De cierto, de cierto te digo, que el que no naciere de nuevo," el que no reciba un nuevo corazón, nuevos deseos, propósitos y motivos que lo lleven a una nueva vida, "no puede ver el reino de Dios</a:t>
          </a:r>
          <a:r>
            <a:rPr lang="es-CO" sz="2400" dirty="0" smtClean="0"/>
            <a:t>." </a:t>
          </a:r>
          <a:r>
            <a:rPr lang="es-CO" sz="2400" b="1" u="sng" dirty="0" smtClean="0"/>
            <a:t>(Juan 3:3)</a:t>
          </a:r>
          <a:r>
            <a:rPr lang="es-CO" sz="2400" dirty="0" smtClean="0"/>
            <a:t>.</a:t>
          </a:r>
        </a:p>
        <a:p>
          <a:pPr rtl="0"/>
          <a:r>
            <a:rPr lang="es-CO" sz="2400" dirty="0" smtClean="0"/>
            <a:t> </a:t>
          </a:r>
          <a:r>
            <a:rPr lang="es-CO" sz="2400" b="1" dirty="0" smtClean="0">
              <a:solidFill>
                <a:srgbClr val="FFFF00"/>
              </a:solidFill>
            </a:rPr>
            <a:t>La idea de que sólo necesitamos desarrollar lo bueno que existe en el hombre por naturaleza es un engaño fatal. "El hombre natural no percibe las cosas que son del Espíritu de Dios, porque para el son locura, y no las puede entender, porque se disciernen espiritualmente." </a:t>
          </a:r>
          <a:r>
            <a:rPr lang="es-CO" sz="2400" b="1" u="sng" dirty="0" smtClean="0">
              <a:solidFill>
                <a:srgbClr val="FFFF00"/>
              </a:solidFill>
            </a:rPr>
            <a:t>(I Corintios 2:14)</a:t>
          </a:r>
          <a:r>
            <a:rPr lang="es-CO" sz="2400" b="1" dirty="0" smtClean="0">
              <a:solidFill>
                <a:srgbClr val="FFFF00"/>
              </a:solidFill>
            </a:rPr>
            <a:t>. </a:t>
          </a:r>
        </a:p>
        <a:p>
          <a:pPr rtl="0"/>
          <a:r>
            <a:rPr lang="es-CO" sz="2400" dirty="0" smtClean="0"/>
            <a:t>"</a:t>
          </a:r>
          <a:r>
            <a:rPr lang="es-CO" sz="2400" b="1" dirty="0" smtClean="0"/>
            <a:t>No te maravilles de que te dije: Os es necesario nacer de nuevo</a:t>
          </a:r>
          <a:r>
            <a:rPr lang="es-CO" sz="2400" dirty="0" smtClean="0"/>
            <a:t>." </a:t>
          </a:r>
          <a:r>
            <a:rPr lang="es-CO" sz="2400" b="1" u="sng" dirty="0" smtClean="0"/>
            <a:t>(Juan 3:7)</a:t>
          </a:r>
          <a:r>
            <a:rPr lang="es-CO" sz="2400" b="1" u="none" dirty="0" smtClean="0"/>
            <a:t>. </a:t>
          </a:r>
          <a:r>
            <a:rPr lang="es-CO" sz="2400" dirty="0" smtClean="0"/>
            <a:t>Está escrito acerca de Cristo: "</a:t>
          </a:r>
          <a:r>
            <a:rPr lang="es-CO" sz="2400" b="1" dirty="0" smtClean="0"/>
            <a:t>En él estaba la vida, y la vida era la luz de los hombres</a:t>
          </a:r>
          <a:r>
            <a:rPr lang="es-CO" sz="2400" dirty="0" smtClean="0"/>
            <a:t>." </a:t>
          </a:r>
          <a:r>
            <a:rPr lang="es-CO" sz="2400" b="1" u="sng" dirty="0" smtClean="0"/>
            <a:t>(Juan 1:4)</a:t>
          </a:r>
          <a:r>
            <a:rPr lang="es-CO" sz="2400" dirty="0" smtClean="0"/>
            <a:t>, el único "…</a:t>
          </a:r>
          <a:r>
            <a:rPr lang="es-CO" sz="2400" b="1" dirty="0" smtClean="0"/>
            <a:t>nombre bajo el cielo, dado a los hombres, en que podamos ser salvos</a:t>
          </a:r>
          <a:r>
            <a:rPr lang="es-CO" sz="2400" dirty="0" smtClean="0"/>
            <a:t>." </a:t>
          </a:r>
          <a:r>
            <a:rPr lang="es-CO" sz="2400" b="1" u="sng" dirty="0" smtClean="0"/>
            <a:t>(Hechos 4:12)</a:t>
          </a:r>
          <a:r>
            <a:rPr lang="es-CO" sz="2400" dirty="0" smtClean="0"/>
            <a:t>. </a:t>
          </a:r>
          <a:endParaRPr lang="es-CO" sz="2400" dirty="0"/>
        </a:p>
      </dgm:t>
    </dgm:pt>
    <dgm:pt modelId="{28DD0F95-6C4F-4C30-82F0-8E8DF685FD81}" type="parTrans" cxnId="{D279558F-CE33-42A9-9922-7BAB0B114417}">
      <dgm:prSet/>
      <dgm:spPr/>
      <dgm:t>
        <a:bodyPr/>
        <a:lstStyle/>
        <a:p>
          <a:endParaRPr lang="es-CO"/>
        </a:p>
      </dgm:t>
    </dgm:pt>
    <dgm:pt modelId="{95187AB8-F57B-4C83-93FC-1FE727C1A93A}" type="sibTrans" cxnId="{D279558F-CE33-42A9-9922-7BAB0B114417}">
      <dgm:prSet/>
      <dgm:spPr/>
      <dgm:t>
        <a:bodyPr/>
        <a:lstStyle/>
        <a:p>
          <a:endParaRPr lang="es-CO"/>
        </a:p>
      </dgm:t>
    </dgm:pt>
    <dgm:pt modelId="{8387935C-8C4C-482A-BDBC-44B0CFE199E1}" type="pres">
      <dgm:prSet presAssocID="{88AFFEE2-272E-4596-8FEF-878A9CF46458}" presName="linear" presStyleCnt="0">
        <dgm:presLayoutVars>
          <dgm:animLvl val="lvl"/>
          <dgm:resizeHandles val="exact"/>
        </dgm:presLayoutVars>
      </dgm:prSet>
      <dgm:spPr/>
      <dgm:t>
        <a:bodyPr/>
        <a:lstStyle/>
        <a:p>
          <a:endParaRPr lang="es-CO"/>
        </a:p>
      </dgm:t>
    </dgm:pt>
    <dgm:pt modelId="{2A5E5E0D-0930-4DD5-80B3-6F400D05F4B4}" type="pres">
      <dgm:prSet presAssocID="{1E245FA9-0DAB-4822-A641-76FD96A9E53C}" presName="parentText" presStyleLbl="node1" presStyleIdx="0" presStyleCnt="1">
        <dgm:presLayoutVars>
          <dgm:chMax val="0"/>
          <dgm:bulletEnabled val="1"/>
        </dgm:presLayoutVars>
      </dgm:prSet>
      <dgm:spPr/>
      <dgm:t>
        <a:bodyPr/>
        <a:lstStyle/>
        <a:p>
          <a:endParaRPr lang="es-CO"/>
        </a:p>
      </dgm:t>
    </dgm:pt>
  </dgm:ptLst>
  <dgm:cxnLst>
    <dgm:cxn modelId="{D279558F-CE33-42A9-9922-7BAB0B114417}" srcId="{88AFFEE2-272E-4596-8FEF-878A9CF46458}" destId="{1E245FA9-0DAB-4822-A641-76FD96A9E53C}" srcOrd="0" destOrd="0" parTransId="{28DD0F95-6C4F-4C30-82F0-8E8DF685FD81}" sibTransId="{95187AB8-F57B-4C83-93FC-1FE727C1A93A}"/>
    <dgm:cxn modelId="{12890546-3B81-47BD-9378-801B5A6840F6}" type="presOf" srcId="{1E245FA9-0DAB-4822-A641-76FD96A9E53C}" destId="{2A5E5E0D-0930-4DD5-80B3-6F400D05F4B4}" srcOrd="0" destOrd="0" presId="urn:microsoft.com/office/officeart/2005/8/layout/vList2"/>
    <dgm:cxn modelId="{21D88C65-EC22-40C0-BD86-4AA7D5973077}" type="presOf" srcId="{88AFFEE2-272E-4596-8FEF-878A9CF46458}" destId="{8387935C-8C4C-482A-BDBC-44B0CFE199E1}" srcOrd="0" destOrd="0" presId="urn:microsoft.com/office/officeart/2005/8/layout/vList2"/>
    <dgm:cxn modelId="{AD06C66D-96AB-4804-98EB-7E0593AEEAE9}" type="presParOf" srcId="{8387935C-8C4C-482A-BDBC-44B0CFE199E1}" destId="{2A5E5E0D-0930-4DD5-80B3-6F400D05F4B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2761968-5EFC-454B-9CDA-EEEBCA47A33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C60A9DD7-247B-484D-884E-072B4BF765F1}">
      <dgm:prSet/>
      <dgm:spPr>
        <a:solidFill>
          <a:schemeClr val="accent6">
            <a:lumMod val="50000"/>
          </a:schemeClr>
        </a:solidFill>
        <a:scene3d>
          <a:camera prst="isometricOffAxis1Right"/>
          <a:lightRig rig="threePt" dir="t"/>
        </a:scene3d>
      </dgm:spPr>
      <dgm:t>
        <a:bodyPr/>
        <a:lstStyle/>
        <a:p>
          <a:pPr algn="ctr" rtl="0"/>
          <a:r>
            <a:rPr lang="es-CO" dirty="0" smtClean="0"/>
            <a:t>No basta comprender la amorosa bondad de Dios, ver la benevolencia y la ternura paternal de su carácter. </a:t>
          </a:r>
        </a:p>
        <a:p>
          <a:pPr algn="ctr" rtl="0"/>
          <a:r>
            <a:rPr lang="es-CO" dirty="0" smtClean="0"/>
            <a:t>No es suficiente poder discernir la sabiduría y la justicia de su ley ni ver que ésta está fundada en el eterno principio del amor. </a:t>
          </a:r>
        </a:p>
      </dgm:t>
    </dgm:pt>
    <dgm:pt modelId="{D35EC0BE-BC41-41AB-A484-721B716D161B}" type="parTrans" cxnId="{C98D92BE-0B87-4011-81E9-5A7A8DA98779}">
      <dgm:prSet/>
      <dgm:spPr/>
      <dgm:t>
        <a:bodyPr/>
        <a:lstStyle/>
        <a:p>
          <a:endParaRPr lang="es-CO"/>
        </a:p>
      </dgm:t>
    </dgm:pt>
    <dgm:pt modelId="{96020F32-31DC-441E-8308-5302AE9AAC5A}" type="sibTrans" cxnId="{C98D92BE-0B87-4011-81E9-5A7A8DA98779}">
      <dgm:prSet/>
      <dgm:spPr/>
      <dgm:t>
        <a:bodyPr/>
        <a:lstStyle/>
        <a:p>
          <a:endParaRPr lang="es-CO"/>
        </a:p>
      </dgm:t>
    </dgm:pt>
    <dgm:pt modelId="{4C863C3D-69E0-4D1D-A33C-E224C8C7766A}" type="pres">
      <dgm:prSet presAssocID="{02761968-5EFC-454B-9CDA-EEEBCA47A33C}" presName="linear" presStyleCnt="0">
        <dgm:presLayoutVars>
          <dgm:animLvl val="lvl"/>
          <dgm:resizeHandles val="exact"/>
        </dgm:presLayoutVars>
      </dgm:prSet>
      <dgm:spPr/>
      <dgm:t>
        <a:bodyPr/>
        <a:lstStyle/>
        <a:p>
          <a:endParaRPr lang="es-CO"/>
        </a:p>
      </dgm:t>
    </dgm:pt>
    <dgm:pt modelId="{536E0C4A-B99F-4168-A2F7-9441BE5E6A82}" type="pres">
      <dgm:prSet presAssocID="{C60A9DD7-247B-484D-884E-072B4BF765F1}" presName="parentText" presStyleLbl="node1" presStyleIdx="0" presStyleCnt="1">
        <dgm:presLayoutVars>
          <dgm:chMax val="0"/>
          <dgm:bulletEnabled val="1"/>
        </dgm:presLayoutVars>
      </dgm:prSet>
      <dgm:spPr/>
      <dgm:t>
        <a:bodyPr/>
        <a:lstStyle/>
        <a:p>
          <a:endParaRPr lang="es-CO"/>
        </a:p>
      </dgm:t>
    </dgm:pt>
  </dgm:ptLst>
  <dgm:cxnLst>
    <dgm:cxn modelId="{3D964515-C443-49BD-87A1-60493964D3A3}" type="presOf" srcId="{02761968-5EFC-454B-9CDA-EEEBCA47A33C}" destId="{4C863C3D-69E0-4D1D-A33C-E224C8C7766A}" srcOrd="0" destOrd="0" presId="urn:microsoft.com/office/officeart/2005/8/layout/vList2"/>
    <dgm:cxn modelId="{C98D92BE-0B87-4011-81E9-5A7A8DA98779}" srcId="{02761968-5EFC-454B-9CDA-EEEBCA47A33C}" destId="{C60A9DD7-247B-484D-884E-072B4BF765F1}" srcOrd="0" destOrd="0" parTransId="{D35EC0BE-BC41-41AB-A484-721B716D161B}" sibTransId="{96020F32-31DC-441E-8308-5302AE9AAC5A}"/>
    <dgm:cxn modelId="{166D367A-7FED-4168-97BA-E8BF93E9AAF0}" type="presOf" srcId="{C60A9DD7-247B-484D-884E-072B4BF765F1}" destId="{536E0C4A-B99F-4168-A2F7-9441BE5E6A82}" srcOrd="0" destOrd="0" presId="urn:microsoft.com/office/officeart/2005/8/layout/vList2"/>
    <dgm:cxn modelId="{A904724E-534D-4BBF-AFD1-AE3B0937D326}" type="presParOf" srcId="{4C863C3D-69E0-4D1D-A33C-E224C8C7766A}" destId="{536E0C4A-B99F-4168-A2F7-9441BE5E6A8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8AFECF1-4030-49E5-B559-3B4E881712B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0BFF39DB-BEF5-46A8-9324-4F5F949F761B}">
      <dgm:prSet/>
      <dgm:spPr>
        <a:solidFill>
          <a:srgbClr val="002060"/>
        </a:solidFill>
      </dgm:spPr>
      <dgm:t>
        <a:bodyPr/>
        <a:lstStyle/>
        <a:p>
          <a:pPr algn="ctr" rtl="0"/>
          <a:r>
            <a:rPr lang="es-CO" dirty="0" smtClean="0"/>
            <a:t>El Espíritu de Dios ha querido ilustrar esta verdad para hacerla entender a las almas que ansían verse libres de la carga del pecado. </a:t>
          </a:r>
        </a:p>
        <a:p>
          <a:pPr algn="ctr" rtl="0"/>
          <a:r>
            <a:rPr lang="es-CO" b="1" dirty="0" smtClean="0">
              <a:solidFill>
                <a:srgbClr val="FFFF00"/>
              </a:solidFill>
            </a:rPr>
            <a:t>Cuando Jacob pecó, engañando a su hermano Esaú, al huir de la casa de su padre, llevaba el corazón cargado con un sentimiento de culpabilidad. </a:t>
          </a:r>
        </a:p>
        <a:p>
          <a:pPr algn="ctr" rtl="0"/>
          <a:r>
            <a:rPr lang="es-CO" dirty="0" smtClean="0"/>
            <a:t>Solo y abandonado, separado de todo lo que había hecho la vida agradable para él, el pensamiento que más perturbaba su alma era el miedo de que su pecado le hubiera separado de Dios, de que él hubiese sido abandonado por el cielo. </a:t>
          </a:r>
          <a:endParaRPr lang="es-CO" dirty="0"/>
        </a:p>
      </dgm:t>
    </dgm:pt>
    <dgm:pt modelId="{08C3A311-B705-43B1-8715-2056F7015C81}" type="parTrans" cxnId="{0AA89D5A-7EBE-4BA3-9DE2-E6EEBBCAFBEA}">
      <dgm:prSet/>
      <dgm:spPr/>
      <dgm:t>
        <a:bodyPr/>
        <a:lstStyle/>
        <a:p>
          <a:endParaRPr lang="es-CO"/>
        </a:p>
      </dgm:t>
    </dgm:pt>
    <dgm:pt modelId="{990B40F2-08E3-4814-992F-72F3628193C6}" type="sibTrans" cxnId="{0AA89D5A-7EBE-4BA3-9DE2-E6EEBBCAFBEA}">
      <dgm:prSet/>
      <dgm:spPr/>
      <dgm:t>
        <a:bodyPr/>
        <a:lstStyle/>
        <a:p>
          <a:endParaRPr lang="es-CO"/>
        </a:p>
      </dgm:t>
    </dgm:pt>
    <dgm:pt modelId="{53DAC77F-EF92-478B-82AC-C3FC20CD37E0}" type="pres">
      <dgm:prSet presAssocID="{98AFECF1-4030-49E5-B559-3B4E881712BB}" presName="linear" presStyleCnt="0">
        <dgm:presLayoutVars>
          <dgm:animLvl val="lvl"/>
          <dgm:resizeHandles val="exact"/>
        </dgm:presLayoutVars>
      </dgm:prSet>
      <dgm:spPr/>
      <dgm:t>
        <a:bodyPr/>
        <a:lstStyle/>
        <a:p>
          <a:endParaRPr lang="es-CO"/>
        </a:p>
      </dgm:t>
    </dgm:pt>
    <dgm:pt modelId="{7D266F54-5592-4AE6-A4AE-4A5B5BA0E185}" type="pres">
      <dgm:prSet presAssocID="{0BFF39DB-BEF5-46A8-9324-4F5F949F761B}" presName="parentText" presStyleLbl="node1" presStyleIdx="0" presStyleCnt="1">
        <dgm:presLayoutVars>
          <dgm:chMax val="0"/>
          <dgm:bulletEnabled val="1"/>
        </dgm:presLayoutVars>
      </dgm:prSet>
      <dgm:spPr/>
      <dgm:t>
        <a:bodyPr/>
        <a:lstStyle/>
        <a:p>
          <a:endParaRPr lang="es-CO"/>
        </a:p>
      </dgm:t>
    </dgm:pt>
  </dgm:ptLst>
  <dgm:cxnLst>
    <dgm:cxn modelId="{0AA89D5A-7EBE-4BA3-9DE2-E6EEBBCAFBEA}" srcId="{98AFECF1-4030-49E5-B559-3B4E881712BB}" destId="{0BFF39DB-BEF5-46A8-9324-4F5F949F761B}" srcOrd="0" destOrd="0" parTransId="{08C3A311-B705-43B1-8715-2056F7015C81}" sibTransId="{990B40F2-08E3-4814-992F-72F3628193C6}"/>
    <dgm:cxn modelId="{69BD8F8E-C0E3-4A0F-BF10-CB12EF9D6DC4}" type="presOf" srcId="{0BFF39DB-BEF5-46A8-9324-4F5F949F761B}" destId="{7D266F54-5592-4AE6-A4AE-4A5B5BA0E185}" srcOrd="0" destOrd="0" presId="urn:microsoft.com/office/officeart/2005/8/layout/vList2"/>
    <dgm:cxn modelId="{4C6000AE-3668-4045-8975-61F767EE468C}" type="presOf" srcId="{98AFECF1-4030-49E5-B559-3B4E881712BB}" destId="{53DAC77F-EF92-478B-82AC-C3FC20CD37E0}" srcOrd="0" destOrd="0" presId="urn:microsoft.com/office/officeart/2005/8/layout/vList2"/>
    <dgm:cxn modelId="{43547F8C-3AAE-4B7A-9B78-E962F47B2AE5}" type="presParOf" srcId="{53DAC77F-EF92-478B-82AC-C3FC20CD37E0}" destId="{7D266F54-5592-4AE6-A4AE-4A5B5BA0E18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4005192-F2D5-4F15-AE29-D2968752CF8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DF55A6F2-E866-448A-8E34-B7B375A088CB}">
      <dgm:prSet/>
      <dgm:spPr>
        <a:solidFill>
          <a:schemeClr val="accent5">
            <a:lumMod val="50000"/>
          </a:schemeClr>
        </a:solidFill>
      </dgm:spPr>
      <dgm:t>
        <a:bodyPr/>
        <a:lstStyle/>
        <a:p>
          <a:pPr rtl="0"/>
          <a:r>
            <a:rPr lang="es-CO" dirty="0" smtClean="0"/>
            <a:t>Los sueños progresistas del hombre son en vano, vanos son también todos los esfuerzos de elevar a la humanidad si abandonan la única fuente de esperanza para la raza caída. "Toda buena dádiva y todo don perfecto" </a:t>
          </a:r>
          <a:r>
            <a:rPr lang="es-CO" u="sng" dirty="0" smtClean="0"/>
            <a:t>(Santiago 1:17</a:t>
          </a:r>
          <a:r>
            <a:rPr lang="es-CO" dirty="0" smtClean="0"/>
            <a:t>) es de Dios. No hay verdadera excelencia de carácter fuera de él. Y el único camino hacia Dios es Cristo. El dice: "Yo soy el camino, y la verdad, ;y la vida; nadie viene al Padre, sino por mi." </a:t>
          </a:r>
          <a:r>
            <a:rPr lang="es-CO" u="sng" dirty="0" smtClean="0"/>
            <a:t>(Juan 14:6)</a:t>
          </a:r>
          <a:r>
            <a:rPr lang="es-CO" u="none" dirty="0" smtClean="0"/>
            <a:t>.</a:t>
          </a:r>
          <a:r>
            <a:rPr lang="es-CO" u="sng" dirty="0" smtClean="0"/>
            <a:t> </a:t>
          </a:r>
          <a:endParaRPr lang="es-CO" u="sng" dirty="0"/>
        </a:p>
      </dgm:t>
    </dgm:pt>
    <dgm:pt modelId="{C34683C4-F917-4F60-9C4A-952DB61D9D0A}" type="parTrans" cxnId="{3515A7DB-C75B-4C02-8BF3-40AED6C1857D}">
      <dgm:prSet/>
      <dgm:spPr/>
      <dgm:t>
        <a:bodyPr/>
        <a:lstStyle/>
        <a:p>
          <a:endParaRPr lang="es-CO"/>
        </a:p>
      </dgm:t>
    </dgm:pt>
    <dgm:pt modelId="{05F7FB9B-7A0F-47E9-969E-328111C84924}" type="sibTrans" cxnId="{3515A7DB-C75B-4C02-8BF3-40AED6C1857D}">
      <dgm:prSet/>
      <dgm:spPr/>
      <dgm:t>
        <a:bodyPr/>
        <a:lstStyle/>
        <a:p>
          <a:endParaRPr lang="es-CO"/>
        </a:p>
      </dgm:t>
    </dgm:pt>
    <dgm:pt modelId="{529D2EBD-8309-42C3-B9C7-AF0BB99FD77A}">
      <dgm:prSet/>
      <dgm:spPr>
        <a:solidFill>
          <a:schemeClr val="accent4">
            <a:lumMod val="40000"/>
            <a:lumOff val="60000"/>
          </a:schemeClr>
        </a:solidFill>
        <a:scene3d>
          <a:camera prst="orthographicFront"/>
          <a:lightRig rig="threePt" dir="t"/>
        </a:scene3d>
        <a:sp3d>
          <a:bevelT w="152400" h="50800" prst="softRound"/>
        </a:sp3d>
      </dgm:spPr>
      <dgm:t>
        <a:bodyPr/>
        <a:lstStyle/>
        <a:p>
          <a:pPr algn="ctr" rtl="0"/>
          <a:r>
            <a:rPr lang="es-CO" dirty="0" smtClean="0"/>
            <a:t>El corazón de Dios suspira por sus hijos terrenales con un amor que es más fuerte que la muerte. Al dar a su Hijo, nos ha vertido todo el cielo en un don. La vida, la muerte y la intercesión del Salvador, el ministerio de los ángeles, las súplicas del Espíritu, el Padre que obra sobre todo y por todo, el interés incesante de los seres celestiales: todos están empeñados en la redención del hombre. </a:t>
          </a:r>
          <a:endParaRPr lang="es-CO" dirty="0"/>
        </a:p>
      </dgm:t>
    </dgm:pt>
    <dgm:pt modelId="{ABBF0402-6261-4BE3-8F18-DC56B9D07751}" type="parTrans" cxnId="{63F5ED09-112E-494D-81EA-0A0FBC5C9B85}">
      <dgm:prSet/>
      <dgm:spPr/>
      <dgm:t>
        <a:bodyPr/>
        <a:lstStyle/>
        <a:p>
          <a:endParaRPr lang="es-CO"/>
        </a:p>
      </dgm:t>
    </dgm:pt>
    <dgm:pt modelId="{40B306B2-091C-4C7A-8F28-A900DA2811A0}" type="sibTrans" cxnId="{63F5ED09-112E-494D-81EA-0A0FBC5C9B85}">
      <dgm:prSet/>
      <dgm:spPr/>
      <dgm:t>
        <a:bodyPr/>
        <a:lstStyle/>
        <a:p>
          <a:endParaRPr lang="es-CO"/>
        </a:p>
      </dgm:t>
    </dgm:pt>
    <dgm:pt modelId="{19BC76C0-994A-4AD6-B16E-AD35C49C1578}" type="pres">
      <dgm:prSet presAssocID="{84005192-F2D5-4F15-AE29-D2968752CF8C}" presName="linear" presStyleCnt="0">
        <dgm:presLayoutVars>
          <dgm:animLvl val="lvl"/>
          <dgm:resizeHandles val="exact"/>
        </dgm:presLayoutVars>
      </dgm:prSet>
      <dgm:spPr/>
      <dgm:t>
        <a:bodyPr/>
        <a:lstStyle/>
        <a:p>
          <a:endParaRPr lang="es-CO"/>
        </a:p>
      </dgm:t>
    </dgm:pt>
    <dgm:pt modelId="{1D2381BC-9717-49ED-9425-200D4E1543F2}" type="pres">
      <dgm:prSet presAssocID="{DF55A6F2-E866-448A-8E34-B7B375A088CB}" presName="parentText" presStyleLbl="node1" presStyleIdx="0" presStyleCnt="1" custScaleY="91914">
        <dgm:presLayoutVars>
          <dgm:chMax val="0"/>
          <dgm:bulletEnabled val="1"/>
        </dgm:presLayoutVars>
      </dgm:prSet>
      <dgm:spPr/>
      <dgm:t>
        <a:bodyPr/>
        <a:lstStyle/>
        <a:p>
          <a:endParaRPr lang="es-CO"/>
        </a:p>
      </dgm:t>
    </dgm:pt>
    <dgm:pt modelId="{695D6025-5AE3-4C09-BF34-3B14F2303174}" type="pres">
      <dgm:prSet presAssocID="{DF55A6F2-E866-448A-8E34-B7B375A088CB}" presName="childText" presStyleLbl="revTx" presStyleIdx="0" presStyleCnt="1" custLinFactNeighborX="126" custLinFactNeighborY="5343">
        <dgm:presLayoutVars>
          <dgm:bulletEnabled val="1"/>
        </dgm:presLayoutVars>
      </dgm:prSet>
      <dgm:spPr/>
      <dgm:t>
        <a:bodyPr/>
        <a:lstStyle/>
        <a:p>
          <a:endParaRPr lang="es-CO"/>
        </a:p>
      </dgm:t>
    </dgm:pt>
  </dgm:ptLst>
  <dgm:cxnLst>
    <dgm:cxn modelId="{3515A7DB-C75B-4C02-8BF3-40AED6C1857D}" srcId="{84005192-F2D5-4F15-AE29-D2968752CF8C}" destId="{DF55A6F2-E866-448A-8E34-B7B375A088CB}" srcOrd="0" destOrd="0" parTransId="{C34683C4-F917-4F60-9C4A-952DB61D9D0A}" sibTransId="{05F7FB9B-7A0F-47E9-969E-328111C84924}"/>
    <dgm:cxn modelId="{F4A9F73F-F4D1-46CB-88AD-607E2B12AA02}" type="presOf" srcId="{84005192-F2D5-4F15-AE29-D2968752CF8C}" destId="{19BC76C0-994A-4AD6-B16E-AD35C49C1578}" srcOrd="0" destOrd="0" presId="urn:microsoft.com/office/officeart/2005/8/layout/vList2"/>
    <dgm:cxn modelId="{543CAE6A-3228-48A7-AE42-E8A76BD67256}" type="presOf" srcId="{DF55A6F2-E866-448A-8E34-B7B375A088CB}" destId="{1D2381BC-9717-49ED-9425-200D4E1543F2}" srcOrd="0" destOrd="0" presId="urn:microsoft.com/office/officeart/2005/8/layout/vList2"/>
    <dgm:cxn modelId="{AE45E00F-5421-4874-8894-EAA5A0D66FA1}" type="presOf" srcId="{529D2EBD-8309-42C3-B9C7-AF0BB99FD77A}" destId="{695D6025-5AE3-4C09-BF34-3B14F2303174}" srcOrd="0" destOrd="0" presId="urn:microsoft.com/office/officeart/2005/8/layout/vList2"/>
    <dgm:cxn modelId="{63F5ED09-112E-494D-81EA-0A0FBC5C9B85}" srcId="{DF55A6F2-E866-448A-8E34-B7B375A088CB}" destId="{529D2EBD-8309-42C3-B9C7-AF0BB99FD77A}" srcOrd="0" destOrd="0" parTransId="{ABBF0402-6261-4BE3-8F18-DC56B9D07751}" sibTransId="{40B306B2-091C-4C7A-8F28-A900DA2811A0}"/>
    <dgm:cxn modelId="{D0E0D3A2-12C2-433E-A05F-D720FF40D80E}" type="presParOf" srcId="{19BC76C0-994A-4AD6-B16E-AD35C49C1578}" destId="{1D2381BC-9717-49ED-9425-200D4E1543F2}" srcOrd="0" destOrd="0" presId="urn:microsoft.com/office/officeart/2005/8/layout/vList2"/>
    <dgm:cxn modelId="{6AA81D8A-3B12-4009-8F11-00C4B7A9FB2E}" type="presParOf" srcId="{19BC76C0-994A-4AD6-B16E-AD35C49C1578}" destId="{695D6025-5AE3-4C09-BF34-3B14F2303174}"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740DCC1-CDA8-4C11-AC18-19B6853BD67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4C08CEF8-6608-4DFD-9824-D5D8E59FD4C6}">
      <dgm:prSet/>
      <dgm:spPr>
        <a:solidFill>
          <a:srgbClr val="002060"/>
        </a:solidFill>
      </dgm:spPr>
      <dgm:t>
        <a:bodyPr/>
        <a:lstStyle/>
        <a:p>
          <a:pPr rtl="0"/>
          <a:r>
            <a:rPr lang="es-CO" dirty="0" smtClean="0"/>
            <a:t>Contemplemos el asombroso sacrificio que ha sido realizado en favor nuestro. Procuremos apreciar la energía y el trabajo que el cielo </a:t>
          </a:r>
          <a:r>
            <a:rPr lang="es-CO" u="sng" dirty="0" smtClean="0"/>
            <a:t>está</a:t>
          </a:r>
          <a:r>
            <a:rPr lang="es-CO" dirty="0" smtClean="0"/>
            <a:t> realizando para rescatar a los perdidos, trayéndolos de vuelta a la casa del Padre. </a:t>
          </a:r>
        </a:p>
        <a:p>
          <a:pPr rtl="0"/>
          <a:r>
            <a:rPr lang="es-CO" dirty="0" smtClean="0"/>
            <a:t>Jamás podrían haberse puesto en acción motivos más fuertes ni agentes más poderosos: los grandiosos galardones obtenidos por el bien hacer, el goce del cielo, la compañía de los ángeles, la comunión y el amor de Dios y de su Hijo, la elevación y ampliación de todas nuestras facultades a través de las edades eternas ¿no son estos grandes incentivos y magníficos estímulos que deben instarnos a dar a nuestro Creador y Redentor el amante servicio de nuestro corazón? </a:t>
          </a:r>
          <a:endParaRPr lang="es-CO" dirty="0"/>
        </a:p>
      </dgm:t>
    </dgm:pt>
    <dgm:pt modelId="{A3386C81-3528-43E1-BDC2-1BAA8D4433CC}" type="parTrans" cxnId="{D1D96F2F-7946-40D5-B3A6-4AB6EB21E1ED}">
      <dgm:prSet/>
      <dgm:spPr/>
      <dgm:t>
        <a:bodyPr/>
        <a:lstStyle/>
        <a:p>
          <a:endParaRPr lang="es-CO"/>
        </a:p>
      </dgm:t>
    </dgm:pt>
    <dgm:pt modelId="{6211F988-46A8-4663-AF2B-AC3E2FBE3653}" type="sibTrans" cxnId="{D1D96F2F-7946-40D5-B3A6-4AB6EB21E1ED}">
      <dgm:prSet/>
      <dgm:spPr/>
      <dgm:t>
        <a:bodyPr/>
        <a:lstStyle/>
        <a:p>
          <a:endParaRPr lang="es-CO"/>
        </a:p>
      </dgm:t>
    </dgm:pt>
    <dgm:pt modelId="{05150351-937D-47BD-9120-B60D4AF28B0D}" type="pres">
      <dgm:prSet presAssocID="{D740DCC1-CDA8-4C11-AC18-19B6853BD672}" presName="linear" presStyleCnt="0">
        <dgm:presLayoutVars>
          <dgm:animLvl val="lvl"/>
          <dgm:resizeHandles val="exact"/>
        </dgm:presLayoutVars>
      </dgm:prSet>
      <dgm:spPr/>
      <dgm:t>
        <a:bodyPr/>
        <a:lstStyle/>
        <a:p>
          <a:endParaRPr lang="es-CO"/>
        </a:p>
      </dgm:t>
    </dgm:pt>
    <dgm:pt modelId="{DA912C5F-1FF7-47B2-82DB-C8A710884428}" type="pres">
      <dgm:prSet presAssocID="{4C08CEF8-6608-4DFD-9824-D5D8E59FD4C6}" presName="parentText" presStyleLbl="node1" presStyleIdx="0" presStyleCnt="1">
        <dgm:presLayoutVars>
          <dgm:chMax val="0"/>
          <dgm:bulletEnabled val="1"/>
        </dgm:presLayoutVars>
      </dgm:prSet>
      <dgm:spPr/>
      <dgm:t>
        <a:bodyPr/>
        <a:lstStyle/>
        <a:p>
          <a:endParaRPr lang="es-CO"/>
        </a:p>
      </dgm:t>
    </dgm:pt>
  </dgm:ptLst>
  <dgm:cxnLst>
    <dgm:cxn modelId="{D1D96F2F-7946-40D5-B3A6-4AB6EB21E1ED}" srcId="{D740DCC1-CDA8-4C11-AC18-19B6853BD672}" destId="{4C08CEF8-6608-4DFD-9824-D5D8E59FD4C6}" srcOrd="0" destOrd="0" parTransId="{A3386C81-3528-43E1-BDC2-1BAA8D4433CC}" sibTransId="{6211F988-46A8-4663-AF2B-AC3E2FBE3653}"/>
    <dgm:cxn modelId="{008CBE85-54D6-40D3-B31D-C42A8A18EE20}" type="presOf" srcId="{D740DCC1-CDA8-4C11-AC18-19B6853BD672}" destId="{05150351-937D-47BD-9120-B60D4AF28B0D}" srcOrd="0" destOrd="0" presId="urn:microsoft.com/office/officeart/2005/8/layout/vList2"/>
    <dgm:cxn modelId="{78ED6AE9-C879-4E4E-B231-F0E8A9AD5860}" type="presOf" srcId="{4C08CEF8-6608-4DFD-9824-D5D8E59FD4C6}" destId="{DA912C5F-1FF7-47B2-82DB-C8A710884428}" srcOrd="0" destOrd="0" presId="urn:microsoft.com/office/officeart/2005/8/layout/vList2"/>
    <dgm:cxn modelId="{07993688-786B-4DFB-A381-28C899737FDF}" type="presParOf" srcId="{05150351-937D-47BD-9120-B60D4AF28B0D}" destId="{DA912C5F-1FF7-47B2-82DB-C8A71088442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C083FD9-C2B7-45A6-ACE9-A37864FF8CB4}"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104E9C33-E3EE-4576-985E-72B911D7E17A}">
      <dgm:prSet/>
      <dgm:spPr/>
      <dgm:t>
        <a:bodyPr/>
        <a:lstStyle/>
        <a:p>
          <a:pPr rtl="0"/>
          <a:r>
            <a:rPr lang="es-CO" dirty="0" smtClean="0"/>
            <a:t>Y por otra parte, los juicios de Dios ha pronunciado en contra del pecado, la retribución inevitable, la degradación de nuestro carácter y la destrucción final, se presentan en la Palabra de Dios para amonestarnos contra el servicio de Satanás. </a:t>
          </a:r>
          <a:endParaRPr lang="es-CO" dirty="0"/>
        </a:p>
      </dgm:t>
    </dgm:pt>
    <dgm:pt modelId="{6459598E-163D-4851-9475-EA53E1236232}" type="parTrans" cxnId="{3084DC9B-4D69-401D-8B76-AAB50670D119}">
      <dgm:prSet/>
      <dgm:spPr/>
      <dgm:t>
        <a:bodyPr/>
        <a:lstStyle/>
        <a:p>
          <a:endParaRPr lang="es-CO"/>
        </a:p>
      </dgm:t>
    </dgm:pt>
    <dgm:pt modelId="{5900259B-21D8-4B0F-ACE5-DADBD0C94178}" type="sibTrans" cxnId="{3084DC9B-4D69-401D-8B76-AAB50670D119}">
      <dgm:prSet/>
      <dgm:spPr/>
      <dgm:t>
        <a:bodyPr/>
        <a:lstStyle/>
        <a:p>
          <a:endParaRPr lang="es-CO"/>
        </a:p>
      </dgm:t>
    </dgm:pt>
    <dgm:pt modelId="{09B53632-DBC7-4F66-BD27-F95333DC155C}">
      <dgm:prSet custT="1"/>
      <dgm:spPr/>
      <dgm:t>
        <a:bodyPr/>
        <a:lstStyle/>
        <a:p>
          <a:pPr rtl="0"/>
          <a:r>
            <a:rPr lang="es-CO" sz="1800" b="1" dirty="0" smtClean="0">
              <a:solidFill>
                <a:srgbClr val="FF0000"/>
              </a:solidFill>
            </a:rPr>
            <a:t>¿No consideraremos la gracia de Dios? ¿Qué más podía hacer? </a:t>
          </a:r>
          <a:endParaRPr lang="es-CO" sz="1800" b="1" dirty="0">
            <a:solidFill>
              <a:srgbClr val="FF0000"/>
            </a:solidFill>
          </a:endParaRPr>
        </a:p>
      </dgm:t>
    </dgm:pt>
    <dgm:pt modelId="{76AA9663-8265-4198-B613-5C256EF022D0}" type="parTrans" cxnId="{3E19B067-95DF-49C0-BBC3-85046F537CEF}">
      <dgm:prSet/>
      <dgm:spPr/>
      <dgm:t>
        <a:bodyPr/>
        <a:lstStyle/>
        <a:p>
          <a:endParaRPr lang="es-CO"/>
        </a:p>
      </dgm:t>
    </dgm:pt>
    <dgm:pt modelId="{35CCB566-98E5-48C9-A493-FF8901D1E9DA}" type="sibTrans" cxnId="{3E19B067-95DF-49C0-BBC3-85046F537CEF}">
      <dgm:prSet/>
      <dgm:spPr/>
      <dgm:t>
        <a:bodyPr/>
        <a:lstStyle/>
        <a:p>
          <a:endParaRPr lang="es-CO"/>
        </a:p>
      </dgm:t>
    </dgm:pt>
    <dgm:pt modelId="{7BC604DD-B364-418B-B2FB-9A98B6281034}">
      <dgm:prSet/>
      <dgm:spPr/>
      <dgm:t>
        <a:bodyPr/>
        <a:lstStyle/>
        <a:p>
          <a:pPr rtl="0"/>
          <a:r>
            <a:rPr lang="es-CO" sz="1900" dirty="0" smtClean="0"/>
            <a:t>Abramos nuestro corazón a Aquel que nos ha amado con un amor tan maravilloso. Aprovechemos los medios provistos para que podamos ser transformados a su semejanza, para que podamos volver a la comunión con los ángeles ministradores y a la armonía y comunión con el Padre y el Hijo. </a:t>
          </a:r>
          <a:endParaRPr lang="es-CO" sz="1900" dirty="0"/>
        </a:p>
      </dgm:t>
    </dgm:pt>
    <dgm:pt modelId="{E075F14A-55C2-4EC2-9E32-C659F4A6B812}" type="parTrans" cxnId="{16A57BBE-4EA7-406B-99E2-9E3D4D5678FA}">
      <dgm:prSet/>
      <dgm:spPr/>
      <dgm:t>
        <a:bodyPr/>
        <a:lstStyle/>
        <a:p>
          <a:endParaRPr lang="es-CO"/>
        </a:p>
      </dgm:t>
    </dgm:pt>
    <dgm:pt modelId="{373FD3FB-9FD6-4A16-A308-D6BA3F7E195E}" type="sibTrans" cxnId="{16A57BBE-4EA7-406B-99E2-9E3D4D5678FA}">
      <dgm:prSet/>
      <dgm:spPr/>
      <dgm:t>
        <a:bodyPr/>
        <a:lstStyle/>
        <a:p>
          <a:endParaRPr lang="es-CO"/>
        </a:p>
      </dgm:t>
    </dgm:pt>
    <dgm:pt modelId="{09AB86F0-5F05-4B5F-A0FD-1C7599A9A4FA}" type="pres">
      <dgm:prSet presAssocID="{FC083FD9-C2B7-45A6-ACE9-A37864FF8CB4}" presName="Name0" presStyleCnt="0">
        <dgm:presLayoutVars>
          <dgm:chMax val="7"/>
          <dgm:dir/>
          <dgm:animLvl val="lvl"/>
          <dgm:resizeHandles val="exact"/>
        </dgm:presLayoutVars>
      </dgm:prSet>
      <dgm:spPr/>
      <dgm:t>
        <a:bodyPr/>
        <a:lstStyle/>
        <a:p>
          <a:endParaRPr lang="es-CO"/>
        </a:p>
      </dgm:t>
    </dgm:pt>
    <dgm:pt modelId="{9AA9B905-422E-4721-97C4-89EF4AFA6410}" type="pres">
      <dgm:prSet presAssocID="{104E9C33-E3EE-4576-985E-72B911D7E17A}" presName="circle1" presStyleLbl="node1" presStyleIdx="0" presStyleCnt="1"/>
      <dgm:spPr>
        <a:blipFill rotWithShape="0">
          <a:blip xmlns:r="http://schemas.openxmlformats.org/officeDocument/2006/relationships" r:embed="rId1"/>
          <a:stretch>
            <a:fillRect/>
          </a:stretch>
        </a:blipFill>
      </dgm:spPr>
      <dgm:t>
        <a:bodyPr/>
        <a:lstStyle/>
        <a:p>
          <a:endParaRPr lang="es-CO"/>
        </a:p>
      </dgm:t>
    </dgm:pt>
    <dgm:pt modelId="{2C354E75-C729-41D5-B336-BDF5B9F21DAD}" type="pres">
      <dgm:prSet presAssocID="{104E9C33-E3EE-4576-985E-72B911D7E17A}" presName="space" presStyleCnt="0"/>
      <dgm:spPr/>
    </dgm:pt>
    <dgm:pt modelId="{A6116D59-9745-4661-9365-069485B26605}" type="pres">
      <dgm:prSet presAssocID="{104E9C33-E3EE-4576-985E-72B911D7E17A}" presName="rect1" presStyleLbl="alignAcc1" presStyleIdx="0" presStyleCnt="1"/>
      <dgm:spPr/>
      <dgm:t>
        <a:bodyPr/>
        <a:lstStyle/>
        <a:p>
          <a:endParaRPr lang="es-CO"/>
        </a:p>
      </dgm:t>
    </dgm:pt>
    <dgm:pt modelId="{CD4A11B1-D567-4BDA-9F90-C65C0B50F69A}" type="pres">
      <dgm:prSet presAssocID="{104E9C33-E3EE-4576-985E-72B911D7E17A}" presName="rect1ParTx" presStyleLbl="alignAcc1" presStyleIdx="0" presStyleCnt="1">
        <dgm:presLayoutVars>
          <dgm:chMax val="1"/>
          <dgm:bulletEnabled val="1"/>
        </dgm:presLayoutVars>
      </dgm:prSet>
      <dgm:spPr/>
      <dgm:t>
        <a:bodyPr/>
        <a:lstStyle/>
        <a:p>
          <a:endParaRPr lang="es-CO"/>
        </a:p>
      </dgm:t>
    </dgm:pt>
    <dgm:pt modelId="{D41A008F-0628-4DE1-AED5-0B617907B62A}" type="pres">
      <dgm:prSet presAssocID="{104E9C33-E3EE-4576-985E-72B911D7E17A}" presName="rect1ChTx" presStyleLbl="alignAcc1" presStyleIdx="0" presStyleCnt="1">
        <dgm:presLayoutVars>
          <dgm:bulletEnabled val="1"/>
        </dgm:presLayoutVars>
      </dgm:prSet>
      <dgm:spPr/>
      <dgm:t>
        <a:bodyPr/>
        <a:lstStyle/>
        <a:p>
          <a:endParaRPr lang="es-CO"/>
        </a:p>
      </dgm:t>
    </dgm:pt>
  </dgm:ptLst>
  <dgm:cxnLst>
    <dgm:cxn modelId="{D5B2A287-75B5-4FC7-A0E5-CCE0DE161251}" type="presOf" srcId="{104E9C33-E3EE-4576-985E-72B911D7E17A}" destId="{A6116D59-9745-4661-9365-069485B26605}" srcOrd="0" destOrd="0" presId="urn:microsoft.com/office/officeart/2005/8/layout/target3"/>
    <dgm:cxn modelId="{1E58BE2C-3E2E-4433-8650-421E019E3680}" type="presOf" srcId="{09B53632-DBC7-4F66-BD27-F95333DC155C}" destId="{D41A008F-0628-4DE1-AED5-0B617907B62A}" srcOrd="0" destOrd="0" presId="urn:microsoft.com/office/officeart/2005/8/layout/target3"/>
    <dgm:cxn modelId="{3084DC9B-4D69-401D-8B76-AAB50670D119}" srcId="{FC083FD9-C2B7-45A6-ACE9-A37864FF8CB4}" destId="{104E9C33-E3EE-4576-985E-72B911D7E17A}" srcOrd="0" destOrd="0" parTransId="{6459598E-163D-4851-9475-EA53E1236232}" sibTransId="{5900259B-21D8-4B0F-ACE5-DADBD0C94178}"/>
    <dgm:cxn modelId="{6B2C02E7-16D9-47E8-A226-7029375D9039}" type="presOf" srcId="{FC083FD9-C2B7-45A6-ACE9-A37864FF8CB4}" destId="{09AB86F0-5F05-4B5F-A0FD-1C7599A9A4FA}" srcOrd="0" destOrd="0" presId="urn:microsoft.com/office/officeart/2005/8/layout/target3"/>
    <dgm:cxn modelId="{3E19B067-95DF-49C0-BBC3-85046F537CEF}" srcId="{104E9C33-E3EE-4576-985E-72B911D7E17A}" destId="{09B53632-DBC7-4F66-BD27-F95333DC155C}" srcOrd="0" destOrd="0" parTransId="{76AA9663-8265-4198-B613-5C256EF022D0}" sibTransId="{35CCB566-98E5-48C9-A493-FF8901D1E9DA}"/>
    <dgm:cxn modelId="{2E194AB0-AF16-4E93-B60F-7BE0ECAA6B33}" type="presOf" srcId="{7BC604DD-B364-418B-B2FB-9A98B6281034}" destId="{D41A008F-0628-4DE1-AED5-0B617907B62A}" srcOrd="0" destOrd="1" presId="urn:microsoft.com/office/officeart/2005/8/layout/target3"/>
    <dgm:cxn modelId="{16A57BBE-4EA7-406B-99E2-9E3D4D5678FA}" srcId="{104E9C33-E3EE-4576-985E-72B911D7E17A}" destId="{7BC604DD-B364-418B-B2FB-9A98B6281034}" srcOrd="1" destOrd="0" parTransId="{E075F14A-55C2-4EC2-9E32-C659F4A6B812}" sibTransId="{373FD3FB-9FD6-4A16-A308-D6BA3F7E195E}"/>
    <dgm:cxn modelId="{DFAC4D3B-E0FE-4C01-B905-42F789F2D892}" type="presOf" srcId="{104E9C33-E3EE-4576-985E-72B911D7E17A}" destId="{CD4A11B1-D567-4BDA-9F90-C65C0B50F69A}" srcOrd="1" destOrd="0" presId="urn:microsoft.com/office/officeart/2005/8/layout/target3"/>
    <dgm:cxn modelId="{589AF9ED-2A8D-48C3-AC24-BC48754CC148}" type="presParOf" srcId="{09AB86F0-5F05-4B5F-A0FD-1C7599A9A4FA}" destId="{9AA9B905-422E-4721-97C4-89EF4AFA6410}" srcOrd="0" destOrd="0" presId="urn:microsoft.com/office/officeart/2005/8/layout/target3"/>
    <dgm:cxn modelId="{9FFAB4CB-CC4A-4A4C-BEAA-4BA04B9A4E60}" type="presParOf" srcId="{09AB86F0-5F05-4B5F-A0FD-1C7599A9A4FA}" destId="{2C354E75-C729-41D5-B336-BDF5B9F21DAD}" srcOrd="1" destOrd="0" presId="urn:microsoft.com/office/officeart/2005/8/layout/target3"/>
    <dgm:cxn modelId="{4A85772E-544C-4B7C-81E4-7E35CBFF3CE0}" type="presParOf" srcId="{09AB86F0-5F05-4B5F-A0FD-1C7599A9A4FA}" destId="{A6116D59-9745-4661-9365-069485B26605}" srcOrd="2" destOrd="0" presId="urn:microsoft.com/office/officeart/2005/8/layout/target3"/>
    <dgm:cxn modelId="{8118FD78-FAFD-416B-BB68-7C17F8E1E792}" type="presParOf" srcId="{09AB86F0-5F05-4B5F-A0FD-1C7599A9A4FA}" destId="{CD4A11B1-D567-4BDA-9F90-C65C0B50F69A}" srcOrd="3" destOrd="0" presId="urn:microsoft.com/office/officeart/2005/8/layout/target3"/>
    <dgm:cxn modelId="{1A54216E-E378-4E87-AFAD-5768658E84FF}" type="presParOf" srcId="{09AB86F0-5F05-4B5F-A0FD-1C7599A9A4FA}" destId="{D41A008F-0628-4DE1-AED5-0B617907B62A}" srcOrd="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E8B319-90EA-4A66-8435-D235A430915C}">
      <dsp:nvSpPr>
        <dsp:cNvPr id="0" name=""/>
        <dsp:cNvSpPr/>
      </dsp:nvSpPr>
      <dsp:spPr>
        <a:xfrm>
          <a:off x="51556" y="0"/>
          <a:ext cx="4925144" cy="4925144"/>
        </a:xfrm>
        <a:prstGeom prst="triangl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959043B-FCCC-421F-9649-51DEC62E7E34}">
      <dsp:nvSpPr>
        <dsp:cNvPr id="0" name=""/>
        <dsp:cNvSpPr/>
      </dsp:nvSpPr>
      <dsp:spPr>
        <a:xfrm>
          <a:off x="1" y="492995"/>
          <a:ext cx="8229597" cy="3501469"/>
        </a:xfrm>
        <a:prstGeom prst="roundRect">
          <a:avLst/>
        </a:prstGeom>
        <a:solidFill>
          <a:srgbClr val="92D050">
            <a:alpha val="90000"/>
          </a:srgbClr>
        </a:solidFill>
        <a:ln w="25400" cap="flat" cmpd="sng" algn="ctr">
          <a:solidFill>
            <a:schemeClr val="accent1">
              <a:hueOff val="0"/>
              <a:satOff val="0"/>
              <a:lumOff val="0"/>
              <a:alphaOff val="0"/>
            </a:schemeClr>
          </a:solidFill>
          <a:prstDash val="solid"/>
        </a:ln>
        <a:effectLst/>
        <a:scene3d>
          <a:camera prst="isometricOffAxis1Right"/>
          <a:lightRig rig="threePt" dir="t"/>
        </a:scene3d>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lang="es-CO" sz="3200" kern="1200" dirty="0" smtClean="0"/>
            <a:t>El hombre fue dotado originalmente de facultades nobles y de una mente bien equilibrada. Era perfecto y estaba en armonía con Dios. Sus pensamientos eran puros y sus designios santos. </a:t>
          </a:r>
          <a:endParaRPr lang="es-CO" sz="3200" kern="1200" dirty="0"/>
        </a:p>
      </dsp:txBody>
      <dsp:txXfrm>
        <a:off x="170929" y="663923"/>
        <a:ext cx="7887741" cy="315961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A58EDD-7F0E-4E2E-8A9A-389DE90F625F}">
      <dsp:nvSpPr>
        <dsp:cNvPr id="0" name=""/>
        <dsp:cNvSpPr/>
      </dsp:nvSpPr>
      <dsp:spPr>
        <a:xfrm>
          <a:off x="7332" y="321849"/>
          <a:ext cx="5828326" cy="5077799"/>
        </a:xfrm>
        <a:prstGeom prst="roundRect">
          <a:avLst/>
        </a:prstGeom>
        <a:solidFill>
          <a:srgbClr val="002060"/>
        </a:solidFill>
        <a:ln w="25400" cap="flat" cmpd="sng" algn="ctr">
          <a:solidFill>
            <a:schemeClr val="lt1">
              <a:hueOff val="0"/>
              <a:satOff val="0"/>
              <a:lumOff val="0"/>
              <a:alphaOff val="0"/>
            </a:schemeClr>
          </a:solidFill>
          <a:prstDash val="solid"/>
        </a:ln>
        <a:effectLst/>
        <a:scene3d>
          <a:camera prst="isometricOffAxis1Righ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rtl="0">
            <a:lnSpc>
              <a:spcPct val="90000"/>
            </a:lnSpc>
            <a:spcBef>
              <a:spcPct val="0"/>
            </a:spcBef>
            <a:spcAft>
              <a:spcPct val="35000"/>
            </a:spcAft>
          </a:pPr>
          <a:r>
            <a:rPr lang="es-CO" sz="3100" kern="1200" dirty="0" smtClean="0"/>
            <a:t>El pecador no podría ser feliz en la presencia de Dios; rehuiría la compañía de los seres santos. Si se le permitiera entrar al cielo, no hallaría allí gozo. El espíritu de amor desintegrado que reina allí, donde responde cada corazón al corazón de Amor Infinito, no hallaría respuesta en su alma. </a:t>
          </a:r>
        </a:p>
      </dsp:txBody>
      <dsp:txXfrm>
        <a:off x="255210" y="569727"/>
        <a:ext cx="5332570" cy="458204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A187FC-2CAA-45C0-8540-47CFC6AF0CA9}">
      <dsp:nvSpPr>
        <dsp:cNvPr id="0" name=""/>
        <dsp:cNvSpPr/>
      </dsp:nvSpPr>
      <dsp:spPr>
        <a:xfrm>
          <a:off x="0" y="241"/>
          <a:ext cx="8229600" cy="6120196"/>
        </a:xfrm>
        <a:prstGeom prst="roundRect">
          <a:avLst/>
        </a:prstGeom>
        <a:solidFill>
          <a:schemeClr val="accent3">
            <a:lumMod val="50000"/>
          </a:schemeClr>
        </a:solidFill>
        <a:ln w="25400" cap="flat" cmpd="sng" algn="ctr">
          <a:solidFill>
            <a:schemeClr val="lt1">
              <a:hueOff val="0"/>
              <a:satOff val="0"/>
              <a:lumOff val="0"/>
              <a:alphaOff val="0"/>
            </a:schemeClr>
          </a:solidFill>
          <a:prstDash val="solid"/>
        </a:ln>
        <a:effectLst/>
        <a:scene3d>
          <a:camera prst="isometricOffAxis2Left"/>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kern="1200" dirty="0" smtClean="0"/>
            <a:t>Es imposible, con nuestras propias fuerzas, librarnos del abismo de pecado en el cual estamos sumidos. Nuestros corazones son malos y no podemos cambiarlos. Job dice: "¿</a:t>
          </a:r>
          <a:r>
            <a:rPr lang="es-CO" sz="2400" b="1" kern="1200" dirty="0" smtClean="0"/>
            <a:t>Quién hará limpio a lo inmundo</a:t>
          </a:r>
          <a:r>
            <a:rPr lang="es-CO" sz="2400" kern="1200" dirty="0" smtClean="0"/>
            <a:t>? Nadie." </a:t>
          </a:r>
          <a:r>
            <a:rPr lang="es-CO" sz="2400" b="1" u="sng" kern="1200" dirty="0" smtClean="0"/>
            <a:t>(Job 14:4)</a:t>
          </a:r>
          <a:r>
            <a:rPr lang="es-CO" sz="2400" kern="1200" dirty="0" smtClean="0"/>
            <a:t>.</a:t>
          </a:r>
        </a:p>
        <a:p>
          <a:pPr lvl="0" algn="ctr" defTabSz="1066800" rtl="0">
            <a:lnSpc>
              <a:spcPct val="90000"/>
            </a:lnSpc>
            <a:spcBef>
              <a:spcPct val="0"/>
            </a:spcBef>
            <a:spcAft>
              <a:spcPct val="35000"/>
            </a:spcAft>
          </a:pPr>
          <a:r>
            <a:rPr lang="es-CO" sz="2400" kern="1200" dirty="0" smtClean="0"/>
            <a:t> "</a:t>
          </a:r>
          <a:r>
            <a:rPr lang="es-CO" sz="2400" b="1" kern="1200" dirty="0" smtClean="0"/>
            <a:t>Los designios de la carne son enemistad contra Dios; porque no se sujetan a la ley de Dios, ni tampoco pueden</a:t>
          </a:r>
          <a:r>
            <a:rPr lang="es-CO" sz="2400" kern="1200" dirty="0" smtClean="0"/>
            <a:t>." </a:t>
          </a:r>
          <a:r>
            <a:rPr lang="es-CO" sz="2400" b="1" u="sng" kern="1200" dirty="0" smtClean="0"/>
            <a:t>(Romanos 8:7)</a:t>
          </a:r>
          <a:r>
            <a:rPr lang="es-CO" sz="2400" b="1" u="none" kern="1200" dirty="0" smtClean="0"/>
            <a:t>. </a:t>
          </a:r>
        </a:p>
        <a:p>
          <a:pPr lvl="0" algn="ctr" defTabSz="1066800" rtl="0">
            <a:lnSpc>
              <a:spcPct val="90000"/>
            </a:lnSpc>
            <a:spcBef>
              <a:spcPct val="0"/>
            </a:spcBef>
            <a:spcAft>
              <a:spcPct val="35000"/>
            </a:spcAft>
          </a:pPr>
          <a:r>
            <a:rPr lang="es-CO" sz="2400" b="1" kern="1200" dirty="0" smtClean="0">
              <a:solidFill>
                <a:srgbClr val="FFFF00"/>
              </a:solidFill>
            </a:rPr>
            <a:t>La educación, la cultura, el ejercicio de la voluntad, el esfuerzo humano, todos tienen su propia esfera, pero aquí no tienen poder. Estas cosas pueden producir un cambio exterior en la conducta, pero no pueden cambiar el corazón, no pueden purificar los manantiales de la vida. </a:t>
          </a:r>
        </a:p>
        <a:p>
          <a:pPr lvl="0" algn="ctr" defTabSz="1066800" rtl="0">
            <a:lnSpc>
              <a:spcPct val="90000"/>
            </a:lnSpc>
            <a:spcBef>
              <a:spcPct val="0"/>
            </a:spcBef>
            <a:spcAft>
              <a:spcPct val="35000"/>
            </a:spcAft>
          </a:pPr>
          <a:r>
            <a:rPr lang="es-CO" sz="2400" kern="1200" dirty="0" smtClean="0"/>
            <a:t>Debe haber un poder que obre dentro de nosotros, una nueva vida de lo alto, antes de que el hombre pueda convertirse del pecado a la santidad. Ese poder es Cristo. Sólo su gracia puede vivificar las facultades muertas del alma, y atraerlas a Dios, a la santidad. </a:t>
          </a:r>
          <a:endParaRPr lang="es-CO" sz="2400" kern="1200" dirty="0"/>
        </a:p>
      </dsp:txBody>
      <dsp:txXfrm>
        <a:off x="298763" y="299004"/>
        <a:ext cx="7632074" cy="552267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5E5E0D-0930-4DD5-80B3-6F400D05F4B4}">
      <dsp:nvSpPr>
        <dsp:cNvPr id="0" name=""/>
        <dsp:cNvSpPr/>
      </dsp:nvSpPr>
      <dsp:spPr>
        <a:xfrm>
          <a:off x="0" y="1389"/>
          <a:ext cx="8229600" cy="5646712"/>
        </a:xfrm>
        <a:prstGeom prst="roundRect">
          <a:avLst/>
        </a:prstGeom>
        <a:solidFill>
          <a:schemeClr val="accent2">
            <a:lumMod val="75000"/>
          </a:schemeClr>
        </a:solidFill>
        <a:ln w="25400" cap="flat" cmpd="sng" algn="ctr">
          <a:solidFill>
            <a:schemeClr val="lt1">
              <a:hueOff val="0"/>
              <a:satOff val="0"/>
              <a:lumOff val="0"/>
              <a:alphaOff val="0"/>
            </a:schemeClr>
          </a:solidFill>
          <a:prstDash val="solid"/>
        </a:ln>
        <a:effectLst/>
        <a:scene3d>
          <a:camera prst="isometricOffAxis1Right"/>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kern="1200" dirty="0" smtClean="0"/>
            <a:t>El Salvador dijo: "</a:t>
          </a:r>
          <a:r>
            <a:rPr lang="es-CO" sz="2400" b="1" kern="1200" dirty="0" smtClean="0"/>
            <a:t>De cierto, de cierto te digo, que el que no naciere de nuevo," el que no reciba un nuevo corazón, nuevos deseos, propósitos y motivos que lo lleven a una nueva vida, "no puede ver el reino de Dios</a:t>
          </a:r>
          <a:r>
            <a:rPr lang="es-CO" sz="2400" kern="1200" dirty="0" smtClean="0"/>
            <a:t>." </a:t>
          </a:r>
          <a:r>
            <a:rPr lang="es-CO" sz="2400" b="1" u="sng" kern="1200" dirty="0" smtClean="0"/>
            <a:t>(Juan 3:3)</a:t>
          </a:r>
          <a:r>
            <a:rPr lang="es-CO" sz="2400" kern="1200" dirty="0" smtClean="0"/>
            <a:t>.</a:t>
          </a:r>
        </a:p>
        <a:p>
          <a:pPr lvl="0" algn="l" defTabSz="1066800" rtl="0">
            <a:lnSpc>
              <a:spcPct val="90000"/>
            </a:lnSpc>
            <a:spcBef>
              <a:spcPct val="0"/>
            </a:spcBef>
            <a:spcAft>
              <a:spcPct val="35000"/>
            </a:spcAft>
          </a:pPr>
          <a:r>
            <a:rPr lang="es-CO" sz="2400" kern="1200" dirty="0" smtClean="0"/>
            <a:t> </a:t>
          </a:r>
          <a:r>
            <a:rPr lang="es-CO" sz="2400" b="1" kern="1200" dirty="0" smtClean="0">
              <a:solidFill>
                <a:srgbClr val="FFFF00"/>
              </a:solidFill>
            </a:rPr>
            <a:t>La idea de que sólo necesitamos desarrollar lo bueno que existe en el hombre por naturaleza es un engaño fatal. "El hombre natural no percibe las cosas que son del Espíritu de Dios, porque para el son locura, y no las puede entender, porque se disciernen espiritualmente." </a:t>
          </a:r>
          <a:r>
            <a:rPr lang="es-CO" sz="2400" b="1" u="sng" kern="1200" dirty="0" smtClean="0">
              <a:solidFill>
                <a:srgbClr val="FFFF00"/>
              </a:solidFill>
            </a:rPr>
            <a:t>(I Corintios 2:14)</a:t>
          </a:r>
          <a:r>
            <a:rPr lang="es-CO" sz="2400" b="1" kern="1200" dirty="0" smtClean="0">
              <a:solidFill>
                <a:srgbClr val="FFFF00"/>
              </a:solidFill>
            </a:rPr>
            <a:t>. </a:t>
          </a:r>
        </a:p>
        <a:p>
          <a:pPr lvl="0" algn="l" defTabSz="1066800" rtl="0">
            <a:lnSpc>
              <a:spcPct val="90000"/>
            </a:lnSpc>
            <a:spcBef>
              <a:spcPct val="0"/>
            </a:spcBef>
            <a:spcAft>
              <a:spcPct val="35000"/>
            </a:spcAft>
          </a:pPr>
          <a:r>
            <a:rPr lang="es-CO" sz="2400" kern="1200" dirty="0" smtClean="0"/>
            <a:t>"</a:t>
          </a:r>
          <a:r>
            <a:rPr lang="es-CO" sz="2400" b="1" kern="1200" dirty="0" smtClean="0"/>
            <a:t>No te maravilles de que te dije: Os es necesario nacer de nuevo</a:t>
          </a:r>
          <a:r>
            <a:rPr lang="es-CO" sz="2400" kern="1200" dirty="0" smtClean="0"/>
            <a:t>." </a:t>
          </a:r>
          <a:r>
            <a:rPr lang="es-CO" sz="2400" b="1" u="sng" kern="1200" dirty="0" smtClean="0"/>
            <a:t>(Juan 3:7)</a:t>
          </a:r>
          <a:r>
            <a:rPr lang="es-CO" sz="2400" b="1" u="none" kern="1200" dirty="0" smtClean="0"/>
            <a:t>. </a:t>
          </a:r>
          <a:r>
            <a:rPr lang="es-CO" sz="2400" kern="1200" dirty="0" smtClean="0"/>
            <a:t>Está escrito acerca de Cristo: "</a:t>
          </a:r>
          <a:r>
            <a:rPr lang="es-CO" sz="2400" b="1" kern="1200" dirty="0" smtClean="0"/>
            <a:t>En él estaba la vida, y la vida era la luz de los hombres</a:t>
          </a:r>
          <a:r>
            <a:rPr lang="es-CO" sz="2400" kern="1200" dirty="0" smtClean="0"/>
            <a:t>." </a:t>
          </a:r>
          <a:r>
            <a:rPr lang="es-CO" sz="2400" b="1" u="sng" kern="1200" dirty="0" smtClean="0"/>
            <a:t>(Juan 1:4)</a:t>
          </a:r>
          <a:r>
            <a:rPr lang="es-CO" sz="2400" kern="1200" dirty="0" smtClean="0"/>
            <a:t>, el único "…</a:t>
          </a:r>
          <a:r>
            <a:rPr lang="es-CO" sz="2400" b="1" kern="1200" dirty="0" smtClean="0"/>
            <a:t>nombre bajo el cielo, dado a los hombres, en que podamos ser salvos</a:t>
          </a:r>
          <a:r>
            <a:rPr lang="es-CO" sz="2400" kern="1200" dirty="0" smtClean="0"/>
            <a:t>." </a:t>
          </a:r>
          <a:r>
            <a:rPr lang="es-CO" sz="2400" b="1" u="sng" kern="1200" dirty="0" smtClean="0"/>
            <a:t>(Hechos 4:12)</a:t>
          </a:r>
          <a:r>
            <a:rPr lang="es-CO" sz="2400" kern="1200" dirty="0" smtClean="0"/>
            <a:t>. </a:t>
          </a:r>
          <a:endParaRPr lang="es-CO" sz="2400" kern="1200" dirty="0"/>
        </a:p>
      </dsp:txBody>
      <dsp:txXfrm>
        <a:off x="275650" y="277039"/>
        <a:ext cx="7678300" cy="509541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6E0C4A-B99F-4168-A2F7-9441BE5E6A82}">
      <dsp:nvSpPr>
        <dsp:cNvPr id="0" name=""/>
        <dsp:cNvSpPr/>
      </dsp:nvSpPr>
      <dsp:spPr>
        <a:xfrm>
          <a:off x="0" y="7543"/>
          <a:ext cx="8229600" cy="6177600"/>
        </a:xfrm>
        <a:prstGeom prst="roundRect">
          <a:avLst/>
        </a:prstGeom>
        <a:solidFill>
          <a:schemeClr val="accent6">
            <a:lumMod val="50000"/>
          </a:schemeClr>
        </a:solidFill>
        <a:ln w="25400" cap="flat" cmpd="sng" algn="ctr">
          <a:solidFill>
            <a:schemeClr val="lt1">
              <a:hueOff val="0"/>
              <a:satOff val="0"/>
              <a:lumOff val="0"/>
              <a:alphaOff val="0"/>
            </a:schemeClr>
          </a:solidFill>
          <a:prstDash val="solid"/>
        </a:ln>
        <a:effectLst/>
        <a:scene3d>
          <a:camera prst="isometricOffAxis1Right"/>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lvl="0" algn="ctr" defTabSz="1955800" rtl="0">
            <a:lnSpc>
              <a:spcPct val="90000"/>
            </a:lnSpc>
            <a:spcBef>
              <a:spcPct val="0"/>
            </a:spcBef>
            <a:spcAft>
              <a:spcPct val="35000"/>
            </a:spcAft>
          </a:pPr>
          <a:r>
            <a:rPr lang="es-CO" sz="4400" kern="1200" dirty="0" smtClean="0"/>
            <a:t>No basta comprender la amorosa bondad de Dios, ver la benevolencia y la ternura paternal de su carácter. </a:t>
          </a:r>
        </a:p>
        <a:p>
          <a:pPr lvl="0" algn="ctr" defTabSz="1955800" rtl="0">
            <a:lnSpc>
              <a:spcPct val="90000"/>
            </a:lnSpc>
            <a:spcBef>
              <a:spcPct val="0"/>
            </a:spcBef>
            <a:spcAft>
              <a:spcPct val="35000"/>
            </a:spcAft>
          </a:pPr>
          <a:r>
            <a:rPr lang="es-CO" sz="4400" kern="1200" dirty="0" smtClean="0"/>
            <a:t>No es suficiente poder discernir la sabiduría y la justicia de su ley ni ver que ésta está fundada en el eterno principio del amor. </a:t>
          </a:r>
        </a:p>
      </dsp:txBody>
      <dsp:txXfrm>
        <a:off x="301566" y="309109"/>
        <a:ext cx="7626468" cy="557446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266F54-5592-4AE6-A4AE-4A5B5BA0E185}">
      <dsp:nvSpPr>
        <dsp:cNvPr id="0" name=""/>
        <dsp:cNvSpPr/>
      </dsp:nvSpPr>
      <dsp:spPr>
        <a:xfrm>
          <a:off x="0" y="219951"/>
          <a:ext cx="8229600" cy="58968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es-CO" sz="2800" kern="1200" dirty="0" smtClean="0"/>
            <a:t>El Espíritu de Dios ha querido ilustrar esta verdad para hacerla entender a las almas que ansían verse libres de la carga del pecado. </a:t>
          </a:r>
        </a:p>
        <a:p>
          <a:pPr lvl="0" algn="ctr" defTabSz="1244600" rtl="0">
            <a:lnSpc>
              <a:spcPct val="90000"/>
            </a:lnSpc>
            <a:spcBef>
              <a:spcPct val="0"/>
            </a:spcBef>
            <a:spcAft>
              <a:spcPct val="35000"/>
            </a:spcAft>
          </a:pPr>
          <a:r>
            <a:rPr lang="es-CO" sz="2800" b="1" kern="1200" dirty="0" smtClean="0">
              <a:solidFill>
                <a:srgbClr val="FFFF00"/>
              </a:solidFill>
            </a:rPr>
            <a:t>Cuando Jacob pecó, engañando a su hermano Esaú, al huir de la casa de su padre, llevaba el corazón cargado con un sentimiento de culpabilidad. </a:t>
          </a:r>
        </a:p>
        <a:p>
          <a:pPr lvl="0" algn="ctr" defTabSz="1244600" rtl="0">
            <a:lnSpc>
              <a:spcPct val="90000"/>
            </a:lnSpc>
            <a:spcBef>
              <a:spcPct val="0"/>
            </a:spcBef>
            <a:spcAft>
              <a:spcPct val="35000"/>
            </a:spcAft>
          </a:pPr>
          <a:r>
            <a:rPr lang="es-CO" sz="2800" kern="1200" dirty="0" smtClean="0"/>
            <a:t>Solo y abandonado, separado de todo lo que había hecho la vida agradable para él, el pensamiento que más perturbaba su alma era el miedo de que su pecado le hubiera separado de Dios, de que él hubiese sido abandonado por el cielo. </a:t>
          </a:r>
          <a:endParaRPr lang="es-CO" sz="2800" kern="1200" dirty="0"/>
        </a:p>
      </dsp:txBody>
      <dsp:txXfrm>
        <a:off x="287858" y="507809"/>
        <a:ext cx="7653884" cy="532108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2381BC-9717-49ED-9425-200D4E1543F2}">
      <dsp:nvSpPr>
        <dsp:cNvPr id="0" name=""/>
        <dsp:cNvSpPr/>
      </dsp:nvSpPr>
      <dsp:spPr>
        <a:xfrm>
          <a:off x="0" y="243870"/>
          <a:ext cx="8229600" cy="3716560"/>
        </a:xfrm>
        <a:prstGeom prst="roundRect">
          <a:avLst/>
        </a:prstGeom>
        <a:solidFill>
          <a:schemeClr val="accent5">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s-CO" sz="2500" kern="1200" dirty="0" smtClean="0"/>
            <a:t>Los sueños progresistas del hombre son en vano, vanos son también todos los esfuerzos de elevar a la humanidad si abandonan la única fuente de esperanza para la raza caída. "Toda buena dádiva y todo don perfecto" </a:t>
          </a:r>
          <a:r>
            <a:rPr lang="es-CO" sz="2500" u="sng" kern="1200" dirty="0" smtClean="0"/>
            <a:t>(Santiago 1:17</a:t>
          </a:r>
          <a:r>
            <a:rPr lang="es-CO" sz="2500" kern="1200" dirty="0" smtClean="0"/>
            <a:t>) es de Dios. No hay verdadera excelencia de carácter fuera de él. Y el único camino hacia Dios es Cristo. El dice: "Yo soy el camino, y la verdad, ;y la vida; nadie viene al Padre, sino por mi." </a:t>
          </a:r>
          <a:r>
            <a:rPr lang="es-CO" sz="2500" u="sng" kern="1200" dirty="0" smtClean="0"/>
            <a:t>(Juan 14:6)</a:t>
          </a:r>
          <a:r>
            <a:rPr lang="es-CO" sz="2500" u="none" kern="1200" dirty="0" smtClean="0"/>
            <a:t>.</a:t>
          </a:r>
          <a:r>
            <a:rPr lang="es-CO" sz="2500" u="sng" kern="1200" dirty="0" smtClean="0"/>
            <a:t> </a:t>
          </a:r>
          <a:endParaRPr lang="es-CO" sz="2500" u="sng" kern="1200" dirty="0"/>
        </a:p>
      </dsp:txBody>
      <dsp:txXfrm>
        <a:off x="181428" y="425298"/>
        <a:ext cx="7866744" cy="3353704"/>
      </dsp:txXfrm>
    </dsp:sp>
    <dsp:sp modelId="{695D6025-5AE3-4C09-BF34-3B14F2303174}">
      <dsp:nvSpPr>
        <dsp:cNvPr id="0" name=""/>
        <dsp:cNvSpPr/>
      </dsp:nvSpPr>
      <dsp:spPr>
        <a:xfrm>
          <a:off x="0" y="4176476"/>
          <a:ext cx="8229600" cy="1844369"/>
        </a:xfrm>
        <a:prstGeom prst="rect">
          <a:avLst/>
        </a:prstGeom>
        <a:solidFill>
          <a:schemeClr val="accent4">
            <a:lumMod val="40000"/>
            <a:lumOff val="60000"/>
          </a:schemeClr>
        </a:solidFill>
        <a:ln>
          <a:noFill/>
        </a:ln>
        <a:effectLst/>
        <a:scene3d>
          <a:camera prst="orthographicFront"/>
          <a:lightRig rig="threePt" dir="t"/>
        </a:scene3d>
        <a:sp3d>
          <a:bevelT w="152400" h="50800" prst="softRound"/>
        </a:sp3d>
      </dsp:spPr>
      <dsp:style>
        <a:lnRef idx="0">
          <a:scrgbClr r="0" g="0" b="0"/>
        </a:lnRef>
        <a:fillRef idx="0">
          <a:scrgbClr r="0" g="0" b="0"/>
        </a:fillRef>
        <a:effectRef idx="0">
          <a:scrgbClr r="0" g="0" b="0"/>
        </a:effectRef>
        <a:fontRef idx="minor"/>
      </dsp:style>
      <dsp:txBody>
        <a:bodyPr spcFirstLastPara="0" vert="horz" wrap="square" lIns="261290" tIns="31750" rIns="177800" bIns="31750" numCol="1" spcCol="1270" anchor="t" anchorCtr="0">
          <a:noAutofit/>
        </a:bodyPr>
        <a:lstStyle/>
        <a:p>
          <a:pPr marL="228600" lvl="1" indent="-228600" algn="ctr" defTabSz="889000" rtl="0">
            <a:lnSpc>
              <a:spcPct val="90000"/>
            </a:lnSpc>
            <a:spcBef>
              <a:spcPct val="0"/>
            </a:spcBef>
            <a:spcAft>
              <a:spcPct val="20000"/>
            </a:spcAft>
            <a:buChar char="••"/>
          </a:pPr>
          <a:r>
            <a:rPr lang="es-CO" sz="2000" kern="1200" dirty="0" smtClean="0"/>
            <a:t>El corazón de Dios suspira por sus hijos terrenales con un amor que es más fuerte que la muerte. Al dar a su Hijo, nos ha vertido todo el cielo en un don. La vida, la muerte y la intercesión del Salvador, el ministerio de los ángeles, las súplicas del Espíritu, el Padre que obra sobre todo y por todo, el interés incesante de los seres celestiales: todos están empeñados en la redención del hombre. </a:t>
          </a:r>
          <a:endParaRPr lang="es-CO" sz="2000" kern="1200" dirty="0"/>
        </a:p>
      </dsp:txBody>
      <dsp:txXfrm>
        <a:off x="0" y="4176476"/>
        <a:ext cx="8229600" cy="184436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912C5F-1FF7-47B2-82DB-C8A710884428}">
      <dsp:nvSpPr>
        <dsp:cNvPr id="0" name=""/>
        <dsp:cNvSpPr/>
      </dsp:nvSpPr>
      <dsp:spPr>
        <a:xfrm>
          <a:off x="0" y="63331"/>
          <a:ext cx="8229600" cy="58500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s-CO" sz="2500" kern="1200" dirty="0" smtClean="0"/>
            <a:t>Contemplemos el asombroso sacrificio que ha sido realizado en favor nuestro. Procuremos apreciar la energía y el trabajo que el cielo </a:t>
          </a:r>
          <a:r>
            <a:rPr lang="es-CO" sz="2500" u="sng" kern="1200" dirty="0" smtClean="0"/>
            <a:t>está</a:t>
          </a:r>
          <a:r>
            <a:rPr lang="es-CO" sz="2500" kern="1200" dirty="0" smtClean="0"/>
            <a:t> realizando para rescatar a los perdidos, trayéndolos de vuelta a la casa del Padre. </a:t>
          </a:r>
        </a:p>
        <a:p>
          <a:pPr lvl="0" algn="l" defTabSz="1111250" rtl="0">
            <a:lnSpc>
              <a:spcPct val="90000"/>
            </a:lnSpc>
            <a:spcBef>
              <a:spcPct val="0"/>
            </a:spcBef>
            <a:spcAft>
              <a:spcPct val="35000"/>
            </a:spcAft>
          </a:pPr>
          <a:r>
            <a:rPr lang="es-CO" sz="2500" kern="1200" dirty="0" smtClean="0"/>
            <a:t>Jamás podrían haberse puesto en acción motivos más fuertes ni agentes más poderosos: los grandiosos galardones obtenidos por el bien hacer, el goce del cielo, la compañía de los ángeles, la comunión y el amor de Dios y de su Hijo, la elevación y ampliación de todas nuestras facultades a través de las edades eternas ¿no son estos grandes incentivos y magníficos estímulos que deben instarnos a dar a nuestro Creador y Redentor el amante servicio de nuestro corazón? </a:t>
          </a:r>
          <a:endParaRPr lang="es-CO" sz="2500" kern="1200" dirty="0"/>
        </a:p>
      </dsp:txBody>
      <dsp:txXfrm>
        <a:off x="285573" y="348904"/>
        <a:ext cx="7658454" cy="527885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A9B905-422E-4721-97C4-89EF4AFA6410}">
      <dsp:nvSpPr>
        <dsp:cNvPr id="0" name=""/>
        <dsp:cNvSpPr/>
      </dsp:nvSpPr>
      <dsp:spPr>
        <a:xfrm>
          <a:off x="0" y="411439"/>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116D59-9745-4661-9365-069485B26605}">
      <dsp:nvSpPr>
        <dsp:cNvPr id="0" name=""/>
        <dsp:cNvSpPr/>
      </dsp:nvSpPr>
      <dsp:spPr>
        <a:xfrm>
          <a:off x="2468880" y="411439"/>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kern="1200" dirty="0" smtClean="0"/>
            <a:t>Y por otra parte, los juicios de Dios ha pronunciado en contra del pecado, la retribución inevitable, la degradación de nuestro carácter y la destrucción final, se presentan en la Palabra de Dios para amonestarnos contra el servicio de Satanás. </a:t>
          </a:r>
          <a:endParaRPr lang="es-CO" sz="2400" kern="1200" dirty="0"/>
        </a:p>
      </dsp:txBody>
      <dsp:txXfrm>
        <a:off x="2468880" y="411439"/>
        <a:ext cx="2880359" cy="4937760"/>
      </dsp:txXfrm>
    </dsp:sp>
    <dsp:sp modelId="{D41A008F-0628-4DE1-AED5-0B617907B62A}">
      <dsp:nvSpPr>
        <dsp:cNvPr id="0" name=""/>
        <dsp:cNvSpPr/>
      </dsp:nvSpPr>
      <dsp:spPr>
        <a:xfrm>
          <a:off x="5349240" y="411439"/>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171450" lvl="1" indent="-171450" algn="l" defTabSz="800100" rtl="0">
            <a:lnSpc>
              <a:spcPct val="90000"/>
            </a:lnSpc>
            <a:spcBef>
              <a:spcPct val="0"/>
            </a:spcBef>
            <a:spcAft>
              <a:spcPct val="15000"/>
            </a:spcAft>
            <a:buChar char="••"/>
          </a:pPr>
          <a:r>
            <a:rPr lang="es-CO" sz="1800" b="1" kern="1200" dirty="0" smtClean="0">
              <a:solidFill>
                <a:srgbClr val="FF0000"/>
              </a:solidFill>
            </a:rPr>
            <a:t>¿No consideraremos la gracia de Dios? ¿Qué más podía hacer? </a:t>
          </a:r>
          <a:endParaRPr lang="es-CO" sz="1800" b="1" kern="1200" dirty="0">
            <a:solidFill>
              <a:srgbClr val="FF0000"/>
            </a:solidFill>
          </a:endParaRPr>
        </a:p>
        <a:p>
          <a:pPr marL="171450" lvl="1" indent="-171450" algn="l" defTabSz="844550" rtl="0">
            <a:lnSpc>
              <a:spcPct val="90000"/>
            </a:lnSpc>
            <a:spcBef>
              <a:spcPct val="0"/>
            </a:spcBef>
            <a:spcAft>
              <a:spcPct val="15000"/>
            </a:spcAft>
            <a:buChar char="••"/>
          </a:pPr>
          <a:r>
            <a:rPr lang="es-CO" sz="1900" kern="1200" dirty="0" smtClean="0"/>
            <a:t>Abramos nuestro corazón a Aquel que nos ha amado con un amor tan maravilloso. Aprovechemos los medios provistos para que podamos ser transformados a su semejanza, para que podamos volver a la comunión con los ángeles ministradores y a la armonía y comunión con el Padre y el Hijo. </a:t>
          </a:r>
          <a:endParaRPr lang="es-CO" sz="1900" kern="1200" dirty="0"/>
        </a:p>
      </dsp:txBody>
      <dsp:txXfrm>
        <a:off x="5349240" y="411439"/>
        <a:ext cx="2880359" cy="4937760"/>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01/06/2016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01/06/2016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01/06/2016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01/06/2016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01/06/2016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01/06/2016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01/06/2016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01/06/2016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01/06/2016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01/06/2016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01/06/2016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01/06/2016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Layout" Target="../diagrams/layout2.xml"/><Relationship Id="rId7" Type="http://schemas.openxmlformats.org/officeDocument/2006/relationships/image" Target="../media/image8.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wdUpDiag">
          <a:fgClr>
            <a:schemeClr val="accent1"/>
          </a:fgClr>
          <a:bgClr>
            <a:schemeClr val="bg1"/>
          </a:bgClr>
        </a:patt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764704"/>
            <a:ext cx="7772400" cy="1470025"/>
          </a:xfrm>
          <a:solidFill>
            <a:schemeClr val="accent4">
              <a:lumMod val="40000"/>
              <a:lumOff val="60000"/>
            </a:schemeClr>
          </a:solidFill>
          <a:scene3d>
            <a:camera prst="orthographicFront"/>
            <a:lightRig rig="threePt" dir="t"/>
          </a:scene3d>
          <a:sp3d>
            <a:bevelT w="152400" h="50800" prst="softRound"/>
          </a:sp3d>
        </p:spPr>
        <p:txBody>
          <a:bodyPr/>
          <a:lstStyle/>
          <a:p>
            <a:r>
              <a:rPr lang="es-CO" b="1" dirty="0" smtClean="0"/>
              <a:t>NUESTRA NECESIDAD MÁS URGENTE</a:t>
            </a:r>
            <a:endParaRPr lang="es-CO" b="1"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7" y="2636912"/>
            <a:ext cx="4032448"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Intercalar"/>
          <p:cNvSpPr/>
          <p:nvPr/>
        </p:nvSpPr>
        <p:spPr>
          <a:xfrm rot="16200000">
            <a:off x="4307396" y="3765613"/>
            <a:ext cx="457200" cy="4824536"/>
          </a:xfrm>
          <a:prstGeom prst="flowChartCollate">
            <a:avLst/>
          </a:prstGeom>
          <a:solidFill>
            <a:srgbClr val="002060"/>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3125922691"/>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openDmnd">
          <a:fgClr>
            <a:schemeClr val="accent1"/>
          </a:fgClr>
          <a:bgClr>
            <a:schemeClr val="bg1"/>
          </a:bgClr>
        </a:patt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40000"/>
              <a:lumOff val="60000"/>
            </a:schemeClr>
          </a:solidFill>
          <a:scene3d>
            <a:camera prst="orthographicFront"/>
            <a:lightRig rig="threePt" dir="t"/>
          </a:scene3d>
          <a:sp3d>
            <a:bevelT w="152400" h="50800" prst="softRound"/>
          </a:sp3d>
        </p:spPr>
        <p:txBody>
          <a:bodyPr>
            <a:normAutofit fontScale="90000"/>
          </a:bodyPr>
          <a:lstStyle/>
          <a:p>
            <a:r>
              <a:rPr lang="es-CO" dirty="0"/>
              <a:t>NUESTRA NECESIDAD MÁS URGENTE</a:t>
            </a:r>
          </a:p>
        </p:txBody>
      </p:sp>
      <p:graphicFrame>
        <p:nvGraphicFramePr>
          <p:cNvPr id="4" name="3 Marcador de contenido"/>
          <p:cNvGraphicFramePr>
            <a:graphicFrameLocks noGrp="1"/>
          </p:cNvGraphicFramePr>
          <p:nvPr>
            <p:ph idx="1"/>
            <p:extLst>
              <p:ext uri="{D42A27DB-BD31-4B8C-83A1-F6EECF244321}">
                <p14:modId xmlns:p14="http://schemas.microsoft.com/office/powerpoint/2010/main" val="46291248"/>
              </p:ext>
            </p:extLst>
          </p:nvPr>
        </p:nvGraphicFramePr>
        <p:xfrm>
          <a:off x="457200" y="1600200"/>
          <a:ext cx="8229600" cy="49251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19410755"/>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shingle">
          <a:fgClr>
            <a:schemeClr val="accent1"/>
          </a:fgClr>
          <a:bgClr>
            <a:schemeClr val="bg1"/>
          </a:bgClr>
        </a:patt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2146250"/>
          </a:xfrm>
          <a:solidFill>
            <a:schemeClr val="accent4">
              <a:lumMod val="20000"/>
              <a:lumOff val="80000"/>
            </a:schemeClr>
          </a:solidFill>
          <a:scene3d>
            <a:camera prst="orthographicFront"/>
            <a:lightRig rig="threePt" dir="t"/>
          </a:scene3d>
          <a:sp3d>
            <a:bevelT w="152400" h="50800" prst="softRound"/>
          </a:sp3d>
        </p:spPr>
        <p:txBody>
          <a:bodyPr>
            <a:noAutofit/>
          </a:bodyPr>
          <a:lstStyle/>
          <a:p>
            <a:r>
              <a:rPr lang="es-CO" sz="2400" dirty="0"/>
              <a:t>Pero por la desobediencia se pervirtieron sus facultades, y el egoísmo sustituyó al amor. Su naturaleza se hizo tan débil por la transgresión que le fue imposible, con sus propias fuerzas, resistir el poder del mal. Fue esclavizado por Satanás y así hubiera permanecido para siempre si Dios no hubiera intervenido en forma especial. </a:t>
            </a:r>
          </a:p>
        </p:txBody>
      </p:sp>
      <p:sp>
        <p:nvSpPr>
          <p:cNvPr id="3" name="2 Marcador de contenido"/>
          <p:cNvSpPr>
            <a:spLocks noGrp="1"/>
          </p:cNvSpPr>
          <p:nvPr>
            <p:ph idx="1"/>
          </p:nvPr>
        </p:nvSpPr>
        <p:spPr>
          <a:xfrm>
            <a:off x="439189" y="5013176"/>
            <a:ext cx="8229600" cy="1401019"/>
          </a:xfrm>
          <a:solidFill>
            <a:schemeClr val="accent4">
              <a:lumMod val="20000"/>
              <a:lumOff val="80000"/>
            </a:schemeClr>
          </a:solidFill>
          <a:scene3d>
            <a:camera prst="orthographicFront"/>
            <a:lightRig rig="threePt" dir="t"/>
          </a:scene3d>
          <a:sp3d>
            <a:bevelT w="152400" h="50800" prst="softRound"/>
          </a:sp3d>
        </p:spPr>
        <p:txBody>
          <a:bodyPr>
            <a:normAutofit fontScale="77500" lnSpcReduction="20000"/>
          </a:bodyPr>
          <a:lstStyle/>
          <a:p>
            <a:pPr marL="0" indent="0" algn="ctr">
              <a:buNone/>
            </a:pPr>
            <a:r>
              <a:rPr lang="es-CO" dirty="0"/>
              <a:t>Era el propósito del tentador torcer e plan divino en la creación del hombre y llenar el mundo con tristeza y desolación. Luego señalaría todo este mal como resultado del trabajo de Dios al crear al hombre. </a:t>
            </a:r>
          </a:p>
        </p:txBody>
      </p:sp>
      <p:pic>
        <p:nvPicPr>
          <p:cNvPr id="102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2818513"/>
            <a:ext cx="2664296" cy="1937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1" y="2818512"/>
            <a:ext cx="2520280" cy="1937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7864" y="2818511"/>
            <a:ext cx="2448272" cy="19379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26291256"/>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openDmnd">
          <a:fgClr>
            <a:schemeClr val="accent1"/>
          </a:fgClr>
          <a:bgClr>
            <a:schemeClr val="bg1"/>
          </a:bgClr>
        </a:patt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4186808" cy="2952327"/>
          </a:xfrm>
          <a:solidFill>
            <a:schemeClr val="accent4">
              <a:lumMod val="20000"/>
              <a:lumOff val="80000"/>
            </a:schemeClr>
          </a:solidFill>
          <a:scene3d>
            <a:camera prst="orthographicFront"/>
            <a:lightRig rig="threePt" dir="t"/>
          </a:scene3d>
          <a:sp3d>
            <a:bevelT w="152400" h="50800" prst="softRound"/>
          </a:sp3d>
        </p:spPr>
        <p:txBody>
          <a:bodyPr>
            <a:normAutofit fontScale="85000" lnSpcReduction="20000"/>
          </a:bodyPr>
          <a:lstStyle/>
          <a:p>
            <a:pPr marL="0" indent="0">
              <a:buNone/>
            </a:pPr>
            <a:r>
              <a:rPr lang="es-CO" dirty="0"/>
              <a:t>El hombre en su estado de inocencia, gozaba completa </a:t>
            </a:r>
            <a:r>
              <a:rPr lang="es-CO" dirty="0" smtClean="0"/>
              <a:t>comunión </a:t>
            </a:r>
            <a:r>
              <a:rPr lang="es-CO" dirty="0"/>
              <a:t>con Aquel "en quien </a:t>
            </a:r>
            <a:r>
              <a:rPr lang="es-CO" dirty="0" smtClean="0"/>
              <a:t>están </a:t>
            </a:r>
            <a:r>
              <a:rPr lang="es-CO" dirty="0"/>
              <a:t>escondidos todos los tesoros de la </a:t>
            </a:r>
            <a:r>
              <a:rPr lang="es-CO" dirty="0" smtClean="0"/>
              <a:t>sabiduría </a:t>
            </a:r>
            <a:r>
              <a:rPr lang="es-CO" dirty="0"/>
              <a:t>y del conocimiento." (Colosenses 2:3). </a:t>
            </a:r>
            <a:endParaRPr lang="es-CO"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7416" y="404664"/>
            <a:ext cx="4100859"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851920" y="3717032"/>
            <a:ext cx="4572000" cy="2677656"/>
          </a:xfrm>
          <a:prstGeom prst="rect">
            <a:avLst/>
          </a:prstGeom>
          <a:solidFill>
            <a:schemeClr val="accent4">
              <a:lumMod val="20000"/>
              <a:lumOff val="80000"/>
            </a:schemeClr>
          </a:solidFill>
          <a:scene3d>
            <a:camera prst="orthographicFront"/>
            <a:lightRig rig="threePt" dir="t"/>
          </a:scene3d>
          <a:sp3d>
            <a:bevelT w="152400" h="50800" prst="softRound"/>
          </a:sp3d>
        </p:spPr>
        <p:txBody>
          <a:bodyPr>
            <a:spAutoFit/>
          </a:bodyPr>
          <a:lstStyle/>
          <a:p>
            <a:r>
              <a:rPr lang="es-CO" sz="2400" dirty="0"/>
              <a:t>Pero </a:t>
            </a:r>
            <a:r>
              <a:rPr lang="es-CO" sz="2400" dirty="0" smtClean="0"/>
              <a:t>después </a:t>
            </a:r>
            <a:r>
              <a:rPr lang="es-CO" sz="2400" dirty="0"/>
              <a:t>de pecar, no hallaba gozo en la santidad, y </a:t>
            </a:r>
            <a:r>
              <a:rPr lang="es-CO" sz="2400" dirty="0" smtClean="0"/>
              <a:t>trató </a:t>
            </a:r>
            <a:r>
              <a:rPr lang="es-CO" sz="2400" dirty="0"/>
              <a:t>de ocultarse de la presencia de Dios. Tal es </a:t>
            </a:r>
            <a:r>
              <a:rPr lang="es-CO" sz="2400" dirty="0" smtClean="0"/>
              <a:t>aún </a:t>
            </a:r>
            <a:r>
              <a:rPr lang="es-CO" sz="2400" dirty="0"/>
              <a:t>la </a:t>
            </a:r>
            <a:r>
              <a:rPr lang="es-CO" sz="2400" dirty="0" smtClean="0"/>
              <a:t>condición </a:t>
            </a:r>
            <a:r>
              <a:rPr lang="es-CO" sz="2400" dirty="0"/>
              <a:t>del </a:t>
            </a:r>
            <a:r>
              <a:rPr lang="es-CO" sz="2400" dirty="0" smtClean="0"/>
              <a:t>corazón </a:t>
            </a:r>
            <a:r>
              <a:rPr lang="es-CO" sz="2400" dirty="0"/>
              <a:t>no regenerado. No </a:t>
            </a:r>
            <a:r>
              <a:rPr lang="es-CO" sz="2400" dirty="0" smtClean="0"/>
              <a:t>está </a:t>
            </a:r>
            <a:r>
              <a:rPr lang="es-CO" sz="2400" dirty="0"/>
              <a:t>en </a:t>
            </a:r>
            <a:r>
              <a:rPr lang="es-CO" sz="2400" dirty="0" smtClean="0"/>
              <a:t>armonía </a:t>
            </a:r>
            <a:r>
              <a:rPr lang="es-CO" sz="2400" dirty="0"/>
              <a:t>con Dios, y no halla gozo en la </a:t>
            </a:r>
            <a:r>
              <a:rPr lang="es-CO" sz="2400" dirty="0" smtClean="0"/>
              <a:t>comunión </a:t>
            </a:r>
            <a:r>
              <a:rPr lang="es-CO" sz="2400" dirty="0"/>
              <a:t>con </a:t>
            </a:r>
            <a:r>
              <a:rPr lang="es-CO" sz="2400" dirty="0" smtClean="0"/>
              <a:t>él. </a:t>
            </a:r>
            <a:endParaRPr lang="es-CO" sz="2400" dirty="0"/>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885971"/>
            <a:ext cx="2016224" cy="23408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96792" y="3885438"/>
            <a:ext cx="1711112" cy="23408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27606814"/>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pattFill prst="wdDnDiag">
          <a:fgClr>
            <a:schemeClr val="accent1"/>
          </a:fgClr>
          <a:bgClr>
            <a:schemeClr val="bg1"/>
          </a:bgClr>
        </a:patt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828687542"/>
              </p:ext>
            </p:extLst>
          </p:nvPr>
        </p:nvGraphicFramePr>
        <p:xfrm>
          <a:off x="457200" y="404664"/>
          <a:ext cx="5842992" cy="57214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44208" y="3212976"/>
            <a:ext cx="2520280" cy="24482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444208" y="908720"/>
            <a:ext cx="2553749" cy="21317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467544" y="5934670"/>
            <a:ext cx="8280920" cy="830997"/>
          </a:xfrm>
          <a:prstGeom prst="rect">
            <a:avLst/>
          </a:prstGeom>
          <a:solidFill>
            <a:schemeClr val="accent4">
              <a:lumMod val="40000"/>
              <a:lumOff val="60000"/>
            </a:schemeClr>
          </a:solidFill>
          <a:scene3d>
            <a:camera prst="orthographicFront"/>
            <a:lightRig rig="threePt" dir="t"/>
          </a:scene3d>
          <a:sp3d>
            <a:bevelT w="152400" h="50800" prst="softRound"/>
          </a:sp3d>
        </p:spPr>
        <p:txBody>
          <a:bodyPr wrap="square">
            <a:spAutoFit/>
          </a:bodyPr>
          <a:lstStyle/>
          <a:p>
            <a:pPr algn="ctr"/>
            <a:r>
              <a:rPr lang="es-CO" sz="2400" b="1" dirty="0"/>
              <a:t>El pecador no podría ser feliz en la presencia de Dios; rehuiría la compañía de los seres </a:t>
            </a:r>
            <a:r>
              <a:rPr lang="es-CO" sz="2400" b="1" dirty="0" smtClean="0"/>
              <a:t>santos, como lo hicieron Adán y Eva</a:t>
            </a:r>
            <a:endParaRPr lang="es-CO" sz="2400" b="1" dirty="0"/>
          </a:p>
        </p:txBody>
      </p:sp>
    </p:spTree>
    <p:extLst>
      <p:ext uri="{BB962C8B-B14F-4D97-AF65-F5344CB8AC3E}">
        <p14:creationId xmlns:p14="http://schemas.microsoft.com/office/powerpoint/2010/main" val="1288102149"/>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wdDnDiag">
          <a:fgClr>
            <a:schemeClr val="accent1"/>
          </a:fgClr>
          <a:bgClr>
            <a:schemeClr val="bg1"/>
          </a:bgClr>
        </a:patt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251520" y="274638"/>
            <a:ext cx="8568952" cy="1786210"/>
          </a:xfrm>
          <a:solidFill>
            <a:schemeClr val="accent4">
              <a:lumMod val="40000"/>
              <a:lumOff val="60000"/>
            </a:schemeClr>
          </a:solidFill>
          <a:scene3d>
            <a:camera prst="orthographicFront"/>
            <a:lightRig rig="threePt" dir="t"/>
          </a:scene3d>
          <a:sp3d>
            <a:bevelT w="165100" prst="coolSlant"/>
          </a:sp3d>
        </p:spPr>
        <p:txBody>
          <a:bodyPr>
            <a:noAutofit/>
          </a:bodyPr>
          <a:lstStyle/>
          <a:p>
            <a:r>
              <a:rPr lang="es-CO" sz="2400" b="1" dirty="0"/>
              <a:t>Sus pensamientos, sus intereses y sus motivos serían extraños a aquéllos que impulsan a los santos moradores del cielo. Sería como una nota discordante en la armonía celestial. El cielo sería para él un lugar de tortura; ansiaría esconderse de Aquel que es su luz y el centro de su gozo. </a:t>
            </a:r>
          </a:p>
        </p:txBody>
      </p:sp>
      <p:sp>
        <p:nvSpPr>
          <p:cNvPr id="3" name="2 Marcador de contenido"/>
          <p:cNvSpPr>
            <a:spLocks noGrp="1"/>
          </p:cNvSpPr>
          <p:nvPr>
            <p:ph idx="1"/>
          </p:nvPr>
        </p:nvSpPr>
        <p:spPr>
          <a:xfrm>
            <a:off x="251520" y="4941168"/>
            <a:ext cx="8568952" cy="1728192"/>
          </a:xfrm>
          <a:solidFill>
            <a:schemeClr val="accent4">
              <a:lumMod val="40000"/>
              <a:lumOff val="60000"/>
            </a:schemeClr>
          </a:solidFill>
          <a:scene3d>
            <a:camera prst="orthographicFront"/>
            <a:lightRig rig="threePt" dir="t"/>
          </a:scene3d>
          <a:sp3d>
            <a:bevelT w="152400" h="50800" prst="softRound"/>
          </a:sp3d>
        </p:spPr>
        <p:txBody>
          <a:bodyPr>
            <a:normAutofit fontScale="77500" lnSpcReduction="20000"/>
          </a:bodyPr>
          <a:lstStyle/>
          <a:p>
            <a:pPr marL="0" indent="0" algn="ctr">
              <a:buNone/>
            </a:pPr>
            <a:r>
              <a:rPr lang="es-CO" b="1" dirty="0"/>
              <a:t>No es un decreto arbitrario de Dios lo que excluye del cielo un malvado; ellos mismos se cierran el paso por su ineptitud para el compañerismo celestial. La gloria de Dios sería para ellos un fuego consumidor. Anhelarían ser destruidos para poder esconderse del rostro del que murió para redimirlos. </a:t>
            </a:r>
          </a:p>
          <a:p>
            <a:endParaRPr lang="es-CO"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276871"/>
            <a:ext cx="1944216" cy="24397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752" y="2276872"/>
            <a:ext cx="1800200" cy="24397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3968" y="2276872"/>
            <a:ext cx="2160240" cy="24397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60232" y="2276871"/>
            <a:ext cx="2160240" cy="24565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39745214"/>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pattFill prst="solidDmnd">
          <a:fgClr>
            <a:schemeClr val="accent1"/>
          </a:fgClr>
          <a:bgClr>
            <a:schemeClr val="bg1"/>
          </a:bgClr>
        </a:pattFill>
        <a:effectLst/>
      </p:bgPr>
    </p:bg>
    <p:spTree>
      <p:nvGrpSpPr>
        <p:cNvPr id="1" name=""/>
        <p:cNvGrpSpPr/>
        <p:nvPr/>
      </p:nvGrpSpPr>
      <p:grpSpPr>
        <a:xfrm>
          <a:off x="0" y="0"/>
          <a:ext cx="0" cy="0"/>
          <a:chOff x="0" y="0"/>
          <a:chExt cx="0" cy="0"/>
        </a:xfrm>
      </p:grpSpPr>
      <p:graphicFrame>
        <p:nvGraphicFramePr>
          <p:cNvPr id="2" name="1 Marcador de contenido"/>
          <p:cNvGraphicFramePr>
            <a:graphicFrameLocks noGrp="1"/>
          </p:cNvGraphicFramePr>
          <p:nvPr>
            <p:ph idx="1"/>
            <p:extLst>
              <p:ext uri="{D42A27DB-BD31-4B8C-83A1-F6EECF244321}">
                <p14:modId xmlns:p14="http://schemas.microsoft.com/office/powerpoint/2010/main" val="1687095422"/>
              </p:ext>
            </p:extLst>
          </p:nvPr>
        </p:nvGraphicFramePr>
        <p:xfrm>
          <a:off x="457200" y="404664"/>
          <a:ext cx="8229600" cy="612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15580594"/>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shingle">
          <a:fgClr>
            <a:schemeClr val="accent1"/>
          </a:fgClr>
          <a:bgClr>
            <a:schemeClr val="bg1"/>
          </a:bgClr>
        </a:patt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978738986"/>
              </p:ext>
            </p:extLst>
          </p:nvPr>
        </p:nvGraphicFramePr>
        <p:xfrm>
          <a:off x="457200" y="476672"/>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92639380"/>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pattFill prst="diagBrick">
          <a:fgClr>
            <a:schemeClr val="accent1"/>
          </a:fgClr>
          <a:bgClr>
            <a:schemeClr val="bg1"/>
          </a:bgClr>
        </a:patt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20000"/>
              <a:lumOff val="80000"/>
            </a:schemeClr>
          </a:solidFill>
          <a:scene3d>
            <a:camera prst="orthographicFront"/>
            <a:lightRig rig="threePt" dir="t"/>
          </a:scene3d>
          <a:sp3d>
            <a:bevelT w="165100" prst="coolSlant"/>
          </a:sp3d>
        </p:spPr>
        <p:txBody>
          <a:bodyPr>
            <a:normAutofit fontScale="90000"/>
          </a:bodyPr>
          <a:lstStyle/>
          <a:p>
            <a:r>
              <a:rPr lang="es-CO" dirty="0" smtClean="0"/>
              <a:t>El nuevo nacimiento se inicia con el bautismo.</a:t>
            </a:r>
            <a:endParaRPr lang="es-CO" dirty="0"/>
          </a:p>
        </p:txBody>
      </p:sp>
      <p:sp>
        <p:nvSpPr>
          <p:cNvPr id="3" name="2 Marcador de contenido"/>
          <p:cNvSpPr>
            <a:spLocks noGrp="1"/>
          </p:cNvSpPr>
          <p:nvPr>
            <p:ph idx="1"/>
          </p:nvPr>
        </p:nvSpPr>
        <p:spPr>
          <a:xfrm>
            <a:off x="179512" y="5373216"/>
            <a:ext cx="8784976" cy="1040979"/>
          </a:xfrm>
          <a:solidFill>
            <a:schemeClr val="accent5">
              <a:lumMod val="40000"/>
              <a:lumOff val="60000"/>
            </a:schemeClr>
          </a:solidFill>
          <a:scene3d>
            <a:camera prst="orthographicFront"/>
            <a:lightRig rig="threePt" dir="t"/>
          </a:scene3d>
          <a:sp3d>
            <a:bevelT w="165100" prst="coolSlant"/>
          </a:sp3d>
        </p:spPr>
        <p:txBody>
          <a:bodyPr>
            <a:noAutofit/>
          </a:bodyPr>
          <a:lstStyle/>
          <a:p>
            <a:pPr marL="0" indent="0" algn="ctr">
              <a:buNone/>
            </a:pPr>
            <a:r>
              <a:rPr lang="es-CO" b="1" dirty="0" smtClean="0"/>
              <a:t>Y continúa paso a paso, durante el resto de la vida</a:t>
            </a:r>
            <a:endParaRPr lang="es-CO" b="1"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1840" y="1772816"/>
            <a:ext cx="2880320" cy="3114731"/>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1772817"/>
            <a:ext cx="2880320" cy="313157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6572" y="1772817"/>
            <a:ext cx="2961252" cy="311473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07020360"/>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pattFill prst="diagBrick">
          <a:fgClr>
            <a:schemeClr val="accent1"/>
          </a:fgClr>
          <a:bgClr>
            <a:schemeClr val="bg1"/>
          </a:bgClr>
        </a:patt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dirty="0" smtClean="0"/>
              <a:t>30 MIL PERSONAS BAUTIZADAS EN ZIMBABUE EN UN DÍA.</a:t>
            </a:r>
            <a:endParaRPr lang="es-CO" dirty="0"/>
          </a:p>
        </p:txBody>
      </p:sp>
      <p:sp>
        <p:nvSpPr>
          <p:cNvPr id="3" name="2 Marcador de contenido"/>
          <p:cNvSpPr>
            <a:spLocks noGrp="1"/>
          </p:cNvSpPr>
          <p:nvPr>
            <p:ph idx="1"/>
          </p:nvPr>
        </p:nvSpPr>
        <p:spPr>
          <a:xfrm>
            <a:off x="467544" y="5445224"/>
            <a:ext cx="8229600" cy="1008112"/>
          </a:xfrm>
          <a:solidFill>
            <a:schemeClr val="accent4">
              <a:lumMod val="40000"/>
              <a:lumOff val="60000"/>
            </a:schemeClr>
          </a:solidFill>
          <a:scene3d>
            <a:camera prst="orthographicFront"/>
            <a:lightRig rig="threePt" dir="t"/>
          </a:scene3d>
          <a:sp3d>
            <a:bevelT w="165100" prst="coolSlant"/>
          </a:sp3d>
        </p:spPr>
        <p:txBody>
          <a:bodyPr>
            <a:normAutofit lnSpcReduction="10000"/>
          </a:bodyPr>
          <a:lstStyle/>
          <a:p>
            <a:pPr marL="0" indent="0" algn="ctr">
              <a:buNone/>
            </a:pPr>
            <a:r>
              <a:rPr lang="es-CO" b="1" dirty="0" smtClean="0"/>
              <a:t>SE ESTÁ REPITIENDO LA GRAN COSECHA ANTES DE LA 2VC.</a:t>
            </a:r>
            <a:endParaRPr lang="es-CO" b="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628800"/>
            <a:ext cx="7848872"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93159782"/>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pattFill prst="horzBrick">
          <a:fgClr>
            <a:schemeClr val="accent1"/>
          </a:fgClr>
          <a:bgClr>
            <a:schemeClr val="bg1"/>
          </a:bgClr>
        </a:patt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800365614"/>
              </p:ext>
            </p:extLst>
          </p:nvPr>
        </p:nvGraphicFramePr>
        <p:xfrm>
          <a:off x="457200" y="260648"/>
          <a:ext cx="8229600"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365697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pattFill prst="zigZag">
          <a:fgClr>
            <a:schemeClr val="accent1"/>
          </a:fgClr>
          <a:bgClr>
            <a:schemeClr val="bg1"/>
          </a:bgClr>
        </a:patt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2290266"/>
          </a:xfrm>
          <a:solidFill>
            <a:schemeClr val="accent4">
              <a:lumMod val="40000"/>
              <a:lumOff val="60000"/>
            </a:schemeClr>
          </a:solidFill>
          <a:scene3d>
            <a:camera prst="orthographicFront"/>
            <a:lightRig rig="threePt" dir="t"/>
          </a:scene3d>
          <a:sp3d>
            <a:bevelT w="165100" prst="coolSlant"/>
          </a:sp3d>
        </p:spPr>
        <p:txBody>
          <a:bodyPr>
            <a:noAutofit/>
          </a:bodyPr>
          <a:lstStyle/>
          <a:p>
            <a:r>
              <a:rPr lang="es-CO" sz="2400" dirty="0"/>
              <a:t>El </a:t>
            </a:r>
            <a:r>
              <a:rPr lang="es-CO" sz="2400" dirty="0" smtClean="0"/>
              <a:t>apóstol </a:t>
            </a:r>
            <a:r>
              <a:rPr lang="es-CO" sz="2400" dirty="0"/>
              <a:t>Pablo vio todo esto cuando </a:t>
            </a:r>
            <a:r>
              <a:rPr lang="es-CO" sz="2400" dirty="0" smtClean="0"/>
              <a:t>exclamó: </a:t>
            </a:r>
            <a:r>
              <a:rPr lang="es-CO" sz="2400" dirty="0"/>
              <a:t>"Apruebo que la ley es buena." "La ley a la verdad es santa, y el mandamiento santo, justo y bueno." Pero </a:t>
            </a:r>
            <a:r>
              <a:rPr lang="es-CO" sz="2400" dirty="0" smtClean="0"/>
              <a:t>él añadió </a:t>
            </a:r>
            <a:r>
              <a:rPr lang="es-CO" sz="2400" dirty="0"/>
              <a:t>en la amargura de su alma agonizante y desesperada: "Mas yo soy carnal, vendido al pecado." </a:t>
            </a:r>
            <a:r>
              <a:rPr lang="es-CO" sz="2400" u="sng" dirty="0"/>
              <a:t>(Romanos 7:16,12,14)</a:t>
            </a:r>
            <a:r>
              <a:rPr lang="es-CO" sz="2400" dirty="0"/>
              <a:t>. El ansiaba la pureza y la justicia que por </a:t>
            </a:r>
            <a:r>
              <a:rPr lang="es-CO" sz="2400" dirty="0" smtClean="0"/>
              <a:t>sí </a:t>
            </a:r>
            <a:r>
              <a:rPr lang="es-CO" sz="2400" dirty="0"/>
              <a:t>mismo no </a:t>
            </a:r>
            <a:r>
              <a:rPr lang="es-CO" sz="2400" dirty="0" smtClean="0"/>
              <a:t>podía </a:t>
            </a:r>
            <a:r>
              <a:rPr lang="es-CO" sz="2400" dirty="0"/>
              <a:t>alcanzar, y </a:t>
            </a:r>
            <a:r>
              <a:rPr lang="es-CO" sz="2400" dirty="0" smtClean="0"/>
              <a:t>exclamó: </a:t>
            </a:r>
            <a:endParaRPr lang="es-CO" sz="2400" dirty="0"/>
          </a:p>
        </p:txBody>
      </p:sp>
      <p:sp>
        <p:nvSpPr>
          <p:cNvPr id="3" name="2 Marcador de contenido"/>
          <p:cNvSpPr>
            <a:spLocks noGrp="1"/>
          </p:cNvSpPr>
          <p:nvPr>
            <p:ph idx="1"/>
          </p:nvPr>
        </p:nvSpPr>
        <p:spPr>
          <a:xfrm>
            <a:off x="457200" y="4941168"/>
            <a:ext cx="8229600" cy="1656184"/>
          </a:xfrm>
          <a:solidFill>
            <a:schemeClr val="accent4">
              <a:lumMod val="40000"/>
              <a:lumOff val="60000"/>
            </a:schemeClr>
          </a:solidFill>
          <a:scene3d>
            <a:camera prst="orthographicFront"/>
            <a:lightRig rig="threePt" dir="t"/>
          </a:scene3d>
          <a:sp3d>
            <a:bevelT w="165100" prst="coolSlant"/>
          </a:sp3d>
        </p:spPr>
        <p:txBody>
          <a:bodyPr>
            <a:normAutofit fontScale="77500" lnSpcReduction="20000"/>
          </a:bodyPr>
          <a:lstStyle/>
          <a:p>
            <a:pPr marL="0" indent="0" algn="ctr">
              <a:buNone/>
            </a:pPr>
            <a:r>
              <a:rPr lang="es-CO" dirty="0"/>
              <a:t>"¡Miserable hombre de </a:t>
            </a:r>
            <a:r>
              <a:rPr lang="es-CO" dirty="0" smtClean="0"/>
              <a:t>mí! ¿Quién </a:t>
            </a:r>
            <a:r>
              <a:rPr lang="es-CO" dirty="0"/>
              <a:t>me </a:t>
            </a:r>
            <a:r>
              <a:rPr lang="es-CO" dirty="0" smtClean="0"/>
              <a:t>librará </a:t>
            </a:r>
            <a:r>
              <a:rPr lang="es-CO" dirty="0"/>
              <a:t>de este cuerpo de muerte?" </a:t>
            </a:r>
            <a:r>
              <a:rPr lang="es-CO" u="sng" dirty="0"/>
              <a:t>(Romanos 7:24)</a:t>
            </a:r>
            <a:r>
              <a:rPr lang="es-CO" dirty="0"/>
              <a:t>. Este es el grito que ha subido de los corazones cargados en todas las tierras y en todas las edades. Y para todos hay </a:t>
            </a:r>
            <a:r>
              <a:rPr lang="es-CO" dirty="0" smtClean="0"/>
              <a:t>sólo </a:t>
            </a:r>
            <a:r>
              <a:rPr lang="es-CO" dirty="0"/>
              <a:t>un respuesta: "He </a:t>
            </a:r>
            <a:r>
              <a:rPr lang="es-CO" dirty="0" smtClean="0"/>
              <a:t>aquí </a:t>
            </a:r>
            <a:r>
              <a:rPr lang="es-CO" dirty="0"/>
              <a:t>el Cordero de Dios que quita el pecado del mundo." </a:t>
            </a:r>
            <a:r>
              <a:rPr lang="es-CO" u="sng" dirty="0"/>
              <a:t>(Juan 1:29)</a:t>
            </a:r>
            <a:r>
              <a:rPr lang="es-CO" dirty="0"/>
              <a:t>.</a:t>
            </a:r>
            <a:r>
              <a:rPr lang="es-CO" u="sng" dirty="0"/>
              <a:t>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780928"/>
            <a:ext cx="2232248"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5816" y="2777481"/>
            <a:ext cx="2736304" cy="20196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6136" y="2780928"/>
            <a:ext cx="2952328"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3255143"/>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pattFill prst="dashDnDiag">
          <a:fgClr>
            <a:schemeClr val="accent1"/>
          </a:fgClr>
          <a:bgClr>
            <a:schemeClr val="bg1"/>
          </a:bgClr>
        </a:patt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480472308"/>
              </p:ext>
            </p:extLst>
          </p:nvPr>
        </p:nvGraphicFramePr>
        <p:xfrm>
          <a:off x="457200" y="260648"/>
          <a:ext cx="8229600" cy="63367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46121272"/>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pattFill prst="wdDnDiag">
          <a:fgClr>
            <a:schemeClr val="accent1"/>
          </a:fgClr>
          <a:bgClr>
            <a:schemeClr val="bg1"/>
          </a:bgClr>
        </a:patt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930226"/>
          </a:xfrm>
          <a:solidFill>
            <a:schemeClr val="accent4">
              <a:lumMod val="40000"/>
              <a:lumOff val="60000"/>
            </a:schemeClr>
          </a:solidFill>
          <a:scene3d>
            <a:camera prst="orthographicFront"/>
            <a:lightRig rig="threePt" dir="t"/>
          </a:scene3d>
          <a:sp3d>
            <a:bevelT w="152400" h="50800" prst="softRound"/>
          </a:sp3d>
        </p:spPr>
        <p:txBody>
          <a:bodyPr>
            <a:noAutofit/>
          </a:bodyPr>
          <a:lstStyle/>
          <a:p>
            <a:r>
              <a:rPr lang="es-CO" sz="2000" dirty="0"/>
              <a:t>Agobiado por su tristeza, se </a:t>
            </a:r>
            <a:r>
              <a:rPr lang="es-CO" sz="2000" dirty="0" smtClean="0"/>
              <a:t>acostó </a:t>
            </a:r>
            <a:r>
              <a:rPr lang="es-CO" sz="2000" dirty="0"/>
              <a:t>a descansar en la tierra, rodeado </a:t>
            </a:r>
            <a:r>
              <a:rPr lang="es-CO" sz="2000" dirty="0" smtClean="0"/>
              <a:t>sólo </a:t>
            </a:r>
            <a:r>
              <a:rPr lang="es-CO" sz="2000" dirty="0"/>
              <a:t>de las colinas solitarias, bajo un cielo tachonado de estrellas. Mientras </a:t>
            </a:r>
            <a:r>
              <a:rPr lang="es-CO" sz="2000" dirty="0" smtClean="0"/>
              <a:t>dormía, </a:t>
            </a:r>
            <a:r>
              <a:rPr lang="es-CO" sz="2000" dirty="0"/>
              <a:t>una extraña </a:t>
            </a:r>
            <a:r>
              <a:rPr lang="es-CO" sz="2000" dirty="0" smtClean="0"/>
              <a:t>visión </a:t>
            </a:r>
            <a:r>
              <a:rPr lang="es-CO" sz="2000" dirty="0"/>
              <a:t>se le </a:t>
            </a:r>
            <a:r>
              <a:rPr lang="es-CO" sz="2000" dirty="0" smtClean="0"/>
              <a:t>apareció, </a:t>
            </a:r>
            <a:r>
              <a:rPr lang="es-CO" sz="2000" dirty="0"/>
              <a:t>y he </a:t>
            </a:r>
            <a:r>
              <a:rPr lang="es-CO" sz="2000" dirty="0" smtClean="0"/>
              <a:t>aquí </a:t>
            </a:r>
            <a:r>
              <a:rPr lang="es-CO" sz="2000" dirty="0"/>
              <a:t>que de la llanura en que estaba acostado arrancaba una gran escalera que </a:t>
            </a:r>
            <a:r>
              <a:rPr lang="es-CO" sz="2000" dirty="0" smtClean="0"/>
              <a:t>subía </a:t>
            </a:r>
            <a:r>
              <a:rPr lang="es-CO" sz="2000" dirty="0"/>
              <a:t>hasta los mismos portales del cielo. Por ella </a:t>
            </a:r>
            <a:r>
              <a:rPr lang="es-CO" sz="2000" dirty="0" smtClean="0"/>
              <a:t>subían </a:t>
            </a:r>
            <a:r>
              <a:rPr lang="es-CO" sz="2000" dirty="0"/>
              <a:t>y bajaban </a:t>
            </a:r>
            <a:r>
              <a:rPr lang="es-CO" sz="2000" dirty="0" smtClean="0"/>
              <a:t>ángeles </a:t>
            </a:r>
            <a:r>
              <a:rPr lang="es-CO" sz="2000" dirty="0"/>
              <a:t>de Dios mientras una voz de lo alto daba un mensaje de esperanza y consuelo. </a:t>
            </a:r>
          </a:p>
        </p:txBody>
      </p:sp>
      <p:sp>
        <p:nvSpPr>
          <p:cNvPr id="3" name="2 Marcador de contenido"/>
          <p:cNvSpPr>
            <a:spLocks noGrp="1"/>
          </p:cNvSpPr>
          <p:nvPr>
            <p:ph idx="1"/>
          </p:nvPr>
        </p:nvSpPr>
        <p:spPr>
          <a:xfrm>
            <a:off x="457200" y="4849689"/>
            <a:ext cx="8229600" cy="1675655"/>
          </a:xfrm>
          <a:solidFill>
            <a:schemeClr val="accent4">
              <a:lumMod val="40000"/>
              <a:lumOff val="60000"/>
            </a:schemeClr>
          </a:solidFill>
          <a:scene3d>
            <a:camera prst="orthographicFront"/>
            <a:lightRig rig="threePt" dir="t"/>
          </a:scene3d>
          <a:sp3d>
            <a:bevelT w="152400" h="50800" prst="softRound"/>
          </a:sp3d>
        </p:spPr>
        <p:txBody>
          <a:bodyPr>
            <a:noAutofit/>
          </a:bodyPr>
          <a:lstStyle/>
          <a:p>
            <a:pPr marL="0" indent="0" algn="ctr">
              <a:buNone/>
            </a:pPr>
            <a:r>
              <a:rPr lang="es-CO" sz="2000" b="1" dirty="0" smtClean="0"/>
              <a:t>Así </a:t>
            </a:r>
            <a:r>
              <a:rPr lang="es-CO" sz="2000" b="1" dirty="0"/>
              <a:t>se le hizo conocer a Jacob lo que </a:t>
            </a:r>
            <a:r>
              <a:rPr lang="es-CO" sz="2000" b="1" dirty="0" smtClean="0"/>
              <a:t>satisfaría </a:t>
            </a:r>
            <a:r>
              <a:rPr lang="es-CO" sz="2000" b="1" dirty="0"/>
              <a:t>la necesidad y el anhelo de su alma: un Salvador. Con gozo ;y gratitud en su </a:t>
            </a:r>
            <a:r>
              <a:rPr lang="es-CO" sz="2000" b="1" dirty="0" smtClean="0"/>
              <a:t>corazón </a:t>
            </a:r>
            <a:r>
              <a:rPr lang="es-CO" sz="2000" b="1" dirty="0"/>
              <a:t>vio revelado el camino por el cual </a:t>
            </a:r>
            <a:r>
              <a:rPr lang="es-CO" sz="2000" b="1" dirty="0" smtClean="0"/>
              <a:t>él, </a:t>
            </a:r>
            <a:r>
              <a:rPr lang="es-CO" sz="2000" b="1" dirty="0"/>
              <a:t>como pecador, </a:t>
            </a:r>
            <a:r>
              <a:rPr lang="es-CO" sz="2000" b="1" dirty="0" smtClean="0"/>
              <a:t>podía </a:t>
            </a:r>
            <a:r>
              <a:rPr lang="es-CO" sz="2000" b="1" dirty="0"/>
              <a:t>volver a la </a:t>
            </a:r>
            <a:r>
              <a:rPr lang="es-CO" sz="2000" b="1" dirty="0" smtClean="0"/>
              <a:t>comunión </a:t>
            </a:r>
            <a:r>
              <a:rPr lang="es-CO" sz="2000" b="1" dirty="0"/>
              <a:t>de Dios. La escalera </a:t>
            </a:r>
            <a:r>
              <a:rPr lang="es-CO" sz="2000" b="1" dirty="0" smtClean="0"/>
              <a:t>mística </a:t>
            </a:r>
            <a:r>
              <a:rPr lang="es-CO" sz="2000" b="1" dirty="0"/>
              <a:t>de su sueño representaba a </a:t>
            </a:r>
            <a:r>
              <a:rPr lang="es-CO" sz="2000" b="1" dirty="0" smtClean="0"/>
              <a:t>Jesús, </a:t>
            </a:r>
            <a:r>
              <a:rPr lang="es-CO" sz="2000" b="1" dirty="0"/>
              <a:t>el </a:t>
            </a:r>
            <a:r>
              <a:rPr lang="es-CO" sz="2000" b="1" dirty="0" smtClean="0"/>
              <a:t>único </a:t>
            </a:r>
            <a:r>
              <a:rPr lang="es-CO" sz="2000" b="1" dirty="0"/>
              <a:t>medio por el cual el hombre puede volver a comunicarse con Dios.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2420888"/>
            <a:ext cx="2448272" cy="22760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1880" y="2435167"/>
            <a:ext cx="2520280" cy="22760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65061" y="2420888"/>
            <a:ext cx="2107195" cy="230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9690276"/>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pattFill prst="wave">
          <a:fgClr>
            <a:schemeClr val="accent1"/>
          </a:fgClr>
          <a:bgClr>
            <a:schemeClr val="bg1"/>
          </a:bgClr>
        </a:patt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474840" cy="5649491"/>
          </a:xfrm>
          <a:solidFill>
            <a:schemeClr val="accent4">
              <a:lumMod val="40000"/>
              <a:lumOff val="60000"/>
            </a:schemeClr>
          </a:solidFill>
          <a:scene3d>
            <a:camera prst="isometricOffAxis1Right"/>
            <a:lightRig rig="threePt" dir="t"/>
          </a:scene3d>
          <a:sp3d>
            <a:bevelT w="152400" h="50800" prst="softRound"/>
          </a:sp3d>
        </p:spPr>
        <p:txBody>
          <a:bodyPr>
            <a:normAutofit fontScale="70000" lnSpcReduction="20000"/>
          </a:bodyPr>
          <a:lstStyle/>
          <a:p>
            <a:pPr marL="0" indent="0" algn="ctr">
              <a:buNone/>
            </a:pPr>
            <a:endParaRPr lang="es-CO" sz="4800" dirty="0" smtClean="0"/>
          </a:p>
          <a:p>
            <a:pPr marL="0" indent="0" algn="ctr">
              <a:buNone/>
            </a:pPr>
            <a:r>
              <a:rPr lang="es-CO" sz="4800" dirty="0" smtClean="0"/>
              <a:t>Esta </a:t>
            </a:r>
            <a:r>
              <a:rPr lang="es-CO" sz="4800" dirty="0"/>
              <a:t>es la misma figura a la cual se </a:t>
            </a:r>
            <a:r>
              <a:rPr lang="es-CO" sz="4800" dirty="0" smtClean="0"/>
              <a:t>refería </a:t>
            </a:r>
            <a:r>
              <a:rPr lang="es-CO" sz="4800" dirty="0"/>
              <a:t>Cristo en su </a:t>
            </a:r>
            <a:r>
              <a:rPr lang="es-CO" sz="4800" dirty="0" smtClean="0"/>
              <a:t>conversación </a:t>
            </a:r>
            <a:r>
              <a:rPr lang="es-CO" sz="4800" dirty="0"/>
              <a:t>con </a:t>
            </a:r>
            <a:r>
              <a:rPr lang="es-CO" sz="4800" dirty="0" err="1" smtClean="0"/>
              <a:t>Natanaél</a:t>
            </a:r>
            <a:r>
              <a:rPr lang="es-CO" sz="4800" dirty="0" smtClean="0"/>
              <a:t> </a:t>
            </a:r>
            <a:r>
              <a:rPr lang="es-CO" sz="4800" dirty="0"/>
              <a:t>cuando dijo: </a:t>
            </a:r>
            <a:r>
              <a:rPr lang="es-CO" sz="4800" dirty="0" smtClean="0"/>
              <a:t>«De </a:t>
            </a:r>
            <a:r>
              <a:rPr lang="es-CO" sz="4800" dirty="0"/>
              <a:t>cierto, de cierto os digo que veréis el cielo abierto y a los ángeles de Dios que suben y descienden sobre el Hijo del </a:t>
            </a:r>
            <a:r>
              <a:rPr lang="es-CO" sz="4800" dirty="0" smtClean="0"/>
              <a:t>Hombre»:</a:t>
            </a:r>
          </a:p>
          <a:p>
            <a:pPr marL="0" indent="0" algn="ctr">
              <a:buNone/>
            </a:pPr>
            <a:r>
              <a:rPr lang="es-CO" sz="4800" b="1" u="sng" dirty="0" smtClean="0"/>
              <a:t> </a:t>
            </a:r>
            <a:r>
              <a:rPr lang="es-CO" sz="4800" b="1" u="sng" dirty="0"/>
              <a:t>(Juan 1:51). </a:t>
            </a:r>
            <a:endParaRPr lang="es-CO" sz="4800" b="1" u="sng" dirty="0" smtClean="0"/>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620688"/>
            <a:ext cx="3240360" cy="50695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1999194"/>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pattFill prst="horzBrick">
          <a:fgClr>
            <a:schemeClr val="accent1"/>
          </a:fgClr>
          <a:bgClr>
            <a:schemeClr val="bg1"/>
          </a:bgClr>
        </a:patt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332656"/>
            <a:ext cx="8229600" cy="1296144"/>
          </a:xfrm>
          <a:solidFill>
            <a:schemeClr val="accent4">
              <a:lumMod val="40000"/>
              <a:lumOff val="60000"/>
            </a:schemeClr>
          </a:solidFill>
          <a:scene3d>
            <a:camera prst="orthographicFront"/>
            <a:lightRig rig="threePt" dir="t"/>
          </a:scene3d>
          <a:sp3d>
            <a:bevelT w="165100" prst="coolSlant"/>
          </a:sp3d>
        </p:spPr>
        <p:txBody>
          <a:bodyPr>
            <a:normAutofit/>
          </a:bodyPr>
          <a:lstStyle/>
          <a:p>
            <a:pPr marL="0" indent="0">
              <a:buNone/>
            </a:pPr>
            <a:r>
              <a:rPr lang="es-CO" sz="2400" dirty="0"/>
              <a:t>En su </a:t>
            </a:r>
            <a:r>
              <a:rPr lang="es-CO" sz="2400" dirty="0" smtClean="0"/>
              <a:t>apostasía </a:t>
            </a:r>
            <a:r>
              <a:rPr lang="es-CO" sz="2400" dirty="0"/>
              <a:t>el hombre se </a:t>
            </a:r>
            <a:r>
              <a:rPr lang="es-CO" sz="2400" dirty="0" smtClean="0"/>
              <a:t>enemistó </a:t>
            </a:r>
            <a:r>
              <a:rPr lang="es-CO" sz="2400" dirty="0"/>
              <a:t>con Dios y la tierra fue separada del cielo. No </a:t>
            </a:r>
            <a:r>
              <a:rPr lang="es-CO" sz="2400" dirty="0" smtClean="0"/>
              <a:t>podía </a:t>
            </a:r>
            <a:r>
              <a:rPr lang="es-CO" sz="2400" dirty="0"/>
              <a:t>haber </a:t>
            </a:r>
            <a:r>
              <a:rPr lang="es-CO" sz="2400" dirty="0" smtClean="0"/>
              <a:t>comunicación </a:t>
            </a:r>
            <a:r>
              <a:rPr lang="es-CO" sz="2400" dirty="0"/>
              <a:t>entre el cielo y la tierra a </a:t>
            </a:r>
            <a:r>
              <a:rPr lang="es-CO" sz="2400" dirty="0" smtClean="0"/>
              <a:t>través </a:t>
            </a:r>
            <a:r>
              <a:rPr lang="es-CO" sz="2400" dirty="0"/>
              <a:t>del abismo que los separaba. </a:t>
            </a:r>
          </a:p>
        </p:txBody>
      </p:sp>
      <p:sp>
        <p:nvSpPr>
          <p:cNvPr id="4" name="3 Rectángulo"/>
          <p:cNvSpPr/>
          <p:nvPr/>
        </p:nvSpPr>
        <p:spPr>
          <a:xfrm>
            <a:off x="630868" y="2060848"/>
            <a:ext cx="2830665" cy="4093428"/>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000" dirty="0"/>
              <a:t>Pero mediante Cristo, con sus </a:t>
            </a:r>
            <a:r>
              <a:rPr lang="es-CO" sz="2000" dirty="0" smtClean="0"/>
              <a:t>méritos, </a:t>
            </a:r>
            <a:r>
              <a:rPr lang="es-CO" sz="2000" dirty="0"/>
              <a:t>ha salvado el abismo que el pecado </a:t>
            </a:r>
            <a:r>
              <a:rPr lang="es-CO" sz="2000" dirty="0" smtClean="0"/>
              <a:t>había </a:t>
            </a:r>
            <a:r>
              <a:rPr lang="es-CO" sz="2000" dirty="0"/>
              <a:t>hecho, </a:t>
            </a:r>
            <a:r>
              <a:rPr lang="es-CO" sz="2000" dirty="0" smtClean="0"/>
              <a:t>de </a:t>
            </a:r>
            <a:r>
              <a:rPr lang="es-CO" sz="2000" dirty="0"/>
              <a:t>modo que los </a:t>
            </a:r>
            <a:r>
              <a:rPr lang="es-CO" sz="2000" dirty="0" smtClean="0"/>
              <a:t>ángeles </a:t>
            </a:r>
            <a:r>
              <a:rPr lang="es-CO" sz="2000" dirty="0"/>
              <a:t>pueden nuevamente sostener una </a:t>
            </a:r>
            <a:r>
              <a:rPr lang="es-CO" sz="2000" dirty="0" smtClean="0"/>
              <a:t>comunicación </a:t>
            </a:r>
            <a:r>
              <a:rPr lang="es-CO" sz="2000" dirty="0"/>
              <a:t>continua con el hombre. Cristo une al hombre </a:t>
            </a:r>
            <a:r>
              <a:rPr lang="es-CO" sz="2000" dirty="0" smtClean="0"/>
              <a:t>caído, </a:t>
            </a:r>
            <a:r>
              <a:rPr lang="es-CO" sz="2000" dirty="0"/>
              <a:t>con su incapacidad y debilidad, con la Fuente del poder </a:t>
            </a:r>
            <a:r>
              <a:rPr lang="es-CO" sz="2000" dirty="0" smtClean="0"/>
              <a:t>Infinito.</a:t>
            </a:r>
            <a:endParaRPr lang="es-CO" sz="20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904" y="1844824"/>
            <a:ext cx="5177334" cy="43094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319106" y="6277546"/>
            <a:ext cx="8424936" cy="461665"/>
          </a:xfrm>
          <a:prstGeom prst="rect">
            <a:avLst/>
          </a:prstGeom>
          <a:solidFill>
            <a:schemeClr val="accent4">
              <a:lumMod val="60000"/>
              <a:lumOff val="40000"/>
            </a:schemeClr>
          </a:solidFill>
          <a:scene3d>
            <a:camera prst="orthographicFront"/>
            <a:lightRig rig="threePt" dir="t"/>
          </a:scene3d>
          <a:sp3d>
            <a:bevelT w="165100" prst="coolSlant"/>
          </a:sp3d>
        </p:spPr>
        <p:txBody>
          <a:bodyPr wrap="square">
            <a:spAutoFit/>
          </a:bodyPr>
          <a:lstStyle/>
          <a:p>
            <a:pPr algn="ctr"/>
            <a:r>
              <a:rPr lang="es-CO" sz="2400" dirty="0"/>
              <a:t>Caín </a:t>
            </a:r>
            <a:r>
              <a:rPr lang="es-CO" sz="2400" dirty="0" smtClean="0"/>
              <a:t>quiso </a:t>
            </a:r>
            <a:r>
              <a:rPr lang="es-CO" sz="2400" dirty="0"/>
              <a:t>salvarse por sus buenas obras, </a:t>
            </a:r>
            <a:r>
              <a:rPr lang="es-CO" sz="2400" dirty="0" smtClean="0"/>
              <a:t>pero </a:t>
            </a:r>
            <a:r>
              <a:rPr lang="es-CO" sz="2400" dirty="0" smtClean="0"/>
              <a:t>fue </a:t>
            </a:r>
            <a:r>
              <a:rPr lang="es-CO" sz="2400" dirty="0"/>
              <a:t>rechazado</a:t>
            </a:r>
            <a:r>
              <a:rPr lang="es-CO" dirty="0"/>
              <a:t>.</a:t>
            </a:r>
          </a:p>
        </p:txBody>
      </p:sp>
    </p:spTree>
    <p:extLst>
      <p:ext uri="{BB962C8B-B14F-4D97-AF65-F5344CB8AC3E}">
        <p14:creationId xmlns:p14="http://schemas.microsoft.com/office/powerpoint/2010/main" val="179878956"/>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pattFill prst="wdDnDiag">
          <a:fgClr>
            <a:schemeClr val="accent1"/>
          </a:fgClr>
          <a:bgClr>
            <a:schemeClr val="bg1"/>
          </a:bgClr>
        </a:patt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0"/>
            <a:ext cx="8352928" cy="685800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85232212"/>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pattFill prst="dkDnDiag">
          <a:fgClr>
            <a:schemeClr val="accent1"/>
          </a:fgClr>
          <a:bgClr>
            <a:schemeClr val="bg1"/>
          </a:bgClr>
        </a:patt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493189644"/>
              </p:ext>
            </p:extLst>
          </p:nvPr>
        </p:nvGraphicFramePr>
        <p:xfrm>
          <a:off x="457200" y="404664"/>
          <a:ext cx="8229600"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00079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bg>
      <p:bgPr>
        <a:pattFill prst="wdDnDiag">
          <a:fgClr>
            <a:schemeClr val="accent1"/>
          </a:fgClr>
          <a:bgClr>
            <a:schemeClr val="bg1"/>
          </a:bgClr>
        </a:patt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633248671"/>
              </p:ext>
            </p:extLst>
          </p:nvPr>
        </p:nvGraphicFramePr>
        <p:xfrm>
          <a:off x="457200" y="476672"/>
          <a:ext cx="8229600" cy="59766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44082449"/>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pattFill prst="solidDmnd">
          <a:fgClr>
            <a:schemeClr val="accent1"/>
          </a:fgClr>
          <a:bgClr>
            <a:schemeClr val="bg1"/>
          </a:bgClr>
        </a:patt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200219296"/>
              </p:ext>
            </p:extLst>
          </p:nvPr>
        </p:nvGraphicFramePr>
        <p:xfrm>
          <a:off x="457200" y="620688"/>
          <a:ext cx="8229600" cy="57606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86119993"/>
      </p:ext>
    </p:extLst>
  </p:cSld>
  <p:clrMapOvr>
    <a:masterClrMapping/>
  </p:clrMapOvr>
  <p:transition spd="slow">
    <p:wheel spokes="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pattFill prst="solidDmnd">
          <a:fgClr>
            <a:schemeClr val="accent1"/>
          </a:fgClr>
          <a:bgClr>
            <a:schemeClr val="bg1"/>
          </a:bgClr>
        </a:patt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52400" h="50800" prst="softRound"/>
          </a:sp3d>
        </p:spPr>
        <p:txBody>
          <a:bodyPr>
            <a:normAutofit fontScale="90000"/>
          </a:bodyPr>
          <a:lstStyle/>
          <a:p>
            <a:r>
              <a:rPr lang="es-CO" b="1" dirty="0"/>
              <a:t>¿Qué más se podía hacer a mi viña, que yo no haya hecho en ella</a:t>
            </a:r>
            <a:r>
              <a:rPr lang="es-CO" b="1" dirty="0" smtClean="0"/>
              <a:t>? </a:t>
            </a:r>
            <a:endParaRPr lang="es-CO" b="1" dirty="0"/>
          </a:p>
        </p:txBody>
      </p:sp>
      <p:sp>
        <p:nvSpPr>
          <p:cNvPr id="4" name="3 Marcador de contenido"/>
          <p:cNvSpPr>
            <a:spLocks noGrp="1"/>
          </p:cNvSpPr>
          <p:nvPr>
            <p:ph idx="1"/>
          </p:nvPr>
        </p:nvSpPr>
        <p:spPr>
          <a:xfrm>
            <a:off x="457200" y="5445224"/>
            <a:ext cx="8229600" cy="1080120"/>
          </a:xfrm>
          <a:solidFill>
            <a:schemeClr val="accent4">
              <a:lumMod val="40000"/>
              <a:lumOff val="60000"/>
            </a:schemeClr>
          </a:solidFill>
          <a:scene3d>
            <a:camera prst="orthographicFront"/>
            <a:lightRig rig="threePt" dir="t"/>
          </a:scene3d>
          <a:sp3d>
            <a:bevelT w="152400" h="50800" prst="softRound"/>
          </a:sp3d>
        </p:spPr>
        <p:txBody>
          <a:bodyPr>
            <a:normAutofit lnSpcReduction="10000"/>
          </a:bodyPr>
          <a:lstStyle/>
          <a:p>
            <a:pPr marL="0" indent="0" algn="ctr">
              <a:buNone/>
            </a:pPr>
            <a:r>
              <a:rPr lang="es-CO" dirty="0"/>
              <a:t> </a:t>
            </a:r>
            <a:r>
              <a:rPr lang="es-CO" sz="3600" b="1" dirty="0"/>
              <a:t>¿Por qué, </a:t>
            </a:r>
            <a:r>
              <a:rPr lang="es-CO" sz="3600" b="1" dirty="0" smtClean="0"/>
              <a:t>esperando </a:t>
            </a:r>
            <a:r>
              <a:rPr lang="es-CO" sz="3600" b="1" dirty="0"/>
              <a:t>yo que diese uvas, ha dado uvas silvestres</a:t>
            </a:r>
            <a:r>
              <a:rPr lang="es-CO" sz="3600" b="1" dirty="0" smtClean="0"/>
              <a:t>? </a:t>
            </a:r>
            <a:r>
              <a:rPr lang="es-CO" sz="3600" b="1" u="sng" dirty="0" smtClean="0"/>
              <a:t>Isaías 5:4</a:t>
            </a:r>
            <a:r>
              <a:rPr lang="es-CO" sz="3600" b="1" dirty="0" smtClean="0"/>
              <a:t>.</a:t>
            </a:r>
            <a:endParaRPr lang="es-CO" sz="3600" b="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1700808"/>
            <a:ext cx="5715000" cy="35112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93715686"/>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pattFill prst="solidDmnd">
          <a:fgClr>
            <a:schemeClr val="accent1"/>
          </a:fgClr>
          <a:bgClr>
            <a:schemeClr val="bg1"/>
          </a:bgClr>
        </a:patt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a:solidFill>
            <a:schemeClr val="accent5">
              <a:lumMod val="20000"/>
              <a:lumOff val="80000"/>
            </a:schemeClr>
          </a:solidFill>
        </p:spPr>
        <p:txBody>
          <a:bodyPr>
            <a:normAutofit/>
          </a:bodyPr>
          <a:lstStyle/>
          <a:p>
            <a:pPr marL="0" indent="0">
              <a:buNone/>
            </a:pPr>
            <a:endParaRPr lang="es-CO" sz="4000" dirty="0" smtClean="0"/>
          </a:p>
          <a:p>
            <a:pPr marL="0" indent="0">
              <a:buNone/>
            </a:pPr>
            <a:endParaRPr lang="es-CO" sz="4000" dirty="0"/>
          </a:p>
          <a:p>
            <a:pPr marL="0" indent="0">
              <a:buNone/>
            </a:pPr>
            <a:r>
              <a:rPr lang="es-CO" sz="4000" dirty="0" smtClean="0"/>
              <a:t>Este </a:t>
            </a:r>
            <a:r>
              <a:rPr lang="es-CO" sz="4000" dirty="0" smtClean="0"/>
              <a:t>tema:</a:t>
            </a:r>
          </a:p>
          <a:p>
            <a:pPr marL="0" indent="0">
              <a:buNone/>
            </a:pPr>
            <a:r>
              <a:rPr lang="es-CO" sz="4000" b="1" dirty="0" smtClean="0">
                <a:solidFill>
                  <a:srgbClr val="FF0000"/>
                </a:solidFill>
              </a:rPr>
              <a:t>NUESTRA </a:t>
            </a:r>
            <a:r>
              <a:rPr lang="es-CO" sz="4000" b="1" dirty="0">
                <a:solidFill>
                  <a:srgbClr val="FF0000"/>
                </a:solidFill>
              </a:rPr>
              <a:t>NECESIDAD MÁS </a:t>
            </a:r>
            <a:r>
              <a:rPr lang="es-CO" sz="4000" b="1" dirty="0" smtClean="0">
                <a:solidFill>
                  <a:srgbClr val="FF0000"/>
                </a:solidFill>
              </a:rPr>
              <a:t>URGENTE</a:t>
            </a:r>
          </a:p>
          <a:p>
            <a:pPr marL="0" indent="0">
              <a:buNone/>
            </a:pPr>
            <a:r>
              <a:rPr lang="es-CO" sz="4000" dirty="0" smtClean="0"/>
              <a:t>Fue extraído del Camino a Cristo</a:t>
            </a:r>
          </a:p>
          <a:p>
            <a:pPr marL="0" indent="0">
              <a:buNone/>
            </a:pPr>
            <a:r>
              <a:rPr lang="es-CO" sz="4000" dirty="0" smtClean="0"/>
              <a:t>Cap</a:t>
            </a:r>
            <a:r>
              <a:rPr lang="es-CO" sz="4000" dirty="0" smtClean="0"/>
              <a:t>. 2</a:t>
            </a:r>
            <a:r>
              <a:rPr lang="es-CO" sz="4000" dirty="0" smtClean="0"/>
              <a:t>.</a:t>
            </a:r>
            <a:endParaRPr lang="es-CO" sz="4000" dirty="0"/>
          </a:p>
        </p:txBody>
      </p:sp>
    </p:spTree>
    <p:extLst>
      <p:ext uri="{BB962C8B-B14F-4D97-AF65-F5344CB8AC3E}">
        <p14:creationId xmlns:p14="http://schemas.microsoft.com/office/powerpoint/2010/main" val="2271476689"/>
      </p:ext>
    </p:extLst>
  </p:cSld>
  <p:clrMapOvr>
    <a:masterClrMapping/>
  </p:clrMapOvr>
  <p:transition spd="slow">
    <p:cover/>
  </p:transition>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649</TotalTime>
  <Words>1906</Words>
  <Application>Microsoft Office PowerPoint</Application>
  <PresentationFormat>Presentación en pantalla (4:3)</PresentationFormat>
  <Paragraphs>52</Paragraphs>
  <Slides>22</Slides>
  <Notes>0</Notes>
  <HiddenSlides>0</HiddenSlides>
  <MMClips>0</MMClips>
  <ScaleCrop>false</ScaleCrop>
  <HeadingPairs>
    <vt:vector size="4" baseType="variant">
      <vt:variant>
        <vt:lpstr>Tema</vt:lpstr>
      </vt:variant>
      <vt:variant>
        <vt:i4>1</vt:i4>
      </vt:variant>
      <vt:variant>
        <vt:lpstr>Títulos de diapositiva</vt:lpstr>
      </vt:variant>
      <vt:variant>
        <vt:i4>22</vt:i4>
      </vt:variant>
    </vt:vector>
  </HeadingPairs>
  <TitlesOfParts>
    <vt:vector size="23" baseType="lpstr">
      <vt:lpstr>Tema de Office</vt:lpstr>
      <vt:lpstr>NUESTRA NECESIDAD MÁS URGENTE</vt:lpstr>
      <vt:lpstr>NUESTRA NECESIDAD MÁS URGENTE</vt:lpstr>
      <vt:lpstr>Pero por la desobediencia se pervirtieron sus facultades, y el egoísmo sustituyó al amor. Su naturaleza se hizo tan débil por la transgresión que le fue imposible, con sus propias fuerzas, resistir el poder del mal. Fue esclavizado por Satanás y así hubiera permanecido para siempre si Dios no hubiera intervenido en forma especial. </vt:lpstr>
      <vt:lpstr>Presentación de PowerPoint</vt:lpstr>
      <vt:lpstr>Presentación de PowerPoint</vt:lpstr>
      <vt:lpstr>Sus pensamientos, sus intereses y sus motivos serían extraños a aquéllos que impulsan a los santos moradores del cielo. Sería como una nota discordante en la armonía celestial. El cielo sería para él un lugar de tortura; ansiaría esconderse de Aquel que es su luz y el centro de su gozo. </vt:lpstr>
      <vt:lpstr>Presentación de PowerPoint</vt:lpstr>
      <vt:lpstr>Presentación de PowerPoint</vt:lpstr>
      <vt:lpstr>El nuevo nacimiento se inicia con el bautismo.</vt:lpstr>
      <vt:lpstr>30 MIL PERSONAS BAUTIZADAS EN ZIMBABUE EN UN DÍA.</vt:lpstr>
      <vt:lpstr>Presentación de PowerPoint</vt:lpstr>
      <vt:lpstr>El apóstol Pablo vio todo esto cuando exclamó: "Apruebo que la ley es buena." "La ley a la verdad es santa, y el mandamiento santo, justo y bueno." Pero él añadió en la amargura de su alma agonizante y desesperada: "Mas yo soy carnal, vendido al pecado." (Romanos 7:16,12,14). El ansiaba la pureza y la justicia que por sí mismo no podía alcanzar, y exclamó: </vt:lpstr>
      <vt:lpstr>Presentación de PowerPoint</vt:lpstr>
      <vt:lpstr>Agobiado por su tristeza, se acostó a descansar en la tierra, rodeado sólo de las colinas solitarias, bajo un cielo tachonado de estrellas. Mientras dormía, una extraña visión se le apareció, y he aquí que de la llanura en que estaba acostado arrancaba una gran escalera que subía hasta los mismos portales del cielo. Por ella subían y bajaban ángeles de Dios mientras una voz de lo alto daba un mensaje de esperanza y consuelo. </vt:lpstr>
      <vt:lpstr>Presentación de PowerPoint</vt:lpstr>
      <vt:lpstr>Presentación de PowerPoint</vt:lpstr>
      <vt:lpstr>Presentación de PowerPoint</vt:lpstr>
      <vt:lpstr>Presentación de PowerPoint</vt:lpstr>
      <vt:lpstr>Presentación de PowerPoint</vt:lpstr>
      <vt:lpstr>Presentación de PowerPoint</vt:lpstr>
      <vt:lpstr>¿Qué más se podía hacer a mi viña, que yo no haya hecho en ella? </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NUESTRA NECESIDAD MÁS URGENTE</dc:title>
  <dc:creator>TEMAS DE FE</dc:creator>
  <cp:lastModifiedBy>TEMAS DE FE</cp:lastModifiedBy>
  <cp:revision>70</cp:revision>
  <dcterms:created xsi:type="dcterms:W3CDTF">2016-05-30T03:14:03Z</dcterms:created>
  <dcterms:modified xsi:type="dcterms:W3CDTF">2016-06-01T14:20:09Z</dcterms:modified>
</cp:coreProperties>
</file>